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777" y="1076325"/>
            <a:ext cx="7240270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681378"/>
            <a:ext cx="8273415" cy="408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6073" y="3763576"/>
            <a:ext cx="4467733" cy="3089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1097" y="1571320"/>
            <a:ext cx="7090409" cy="13912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788160" marR="5080" indent="-1776095">
              <a:lnSpc>
                <a:spcPts val="5350"/>
              </a:lnSpc>
              <a:spcBef>
                <a:spcPts val="320"/>
              </a:spcBef>
            </a:pPr>
            <a:r>
              <a:rPr sz="4500" dirty="0"/>
              <a:t>Kultura </a:t>
            </a:r>
            <a:r>
              <a:rPr sz="4500" spc="-5" dirty="0"/>
              <a:t>na </a:t>
            </a:r>
            <a:r>
              <a:rPr sz="4500" dirty="0"/>
              <a:t>co </a:t>
            </a:r>
            <a:r>
              <a:rPr sz="4500" spc="-5" dirty="0"/>
              <a:t>dzień,</a:t>
            </a:r>
            <a:r>
              <a:rPr sz="4500" spc="-114" dirty="0"/>
              <a:t> </a:t>
            </a:r>
            <a:r>
              <a:rPr sz="4500" dirty="0"/>
              <a:t>czyli  </a:t>
            </a:r>
            <a:r>
              <a:rPr sz="4500" spc="-5" dirty="0"/>
              <a:t>savoir-vivre.</a:t>
            </a:r>
            <a:endParaRPr sz="4500" dirty="0"/>
          </a:p>
        </p:txBody>
      </p:sp>
      <p:sp>
        <p:nvSpPr>
          <p:cNvPr id="4" name="object 4"/>
          <p:cNvSpPr txBox="1"/>
          <p:nvPr/>
        </p:nvSpPr>
        <p:spPr>
          <a:xfrm>
            <a:off x="330200" y="3561930"/>
            <a:ext cx="6597015" cy="8305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00" b="1" i="1" spc="-5" dirty="0">
                <a:latin typeface="Comic Sans MS"/>
                <a:cs typeface="Comic Sans MS"/>
              </a:rPr>
              <a:t>„Dzieci </a:t>
            </a:r>
            <a:r>
              <a:rPr sz="2200" b="1" i="1" spc="-10" dirty="0">
                <a:latin typeface="Comic Sans MS"/>
                <a:cs typeface="Comic Sans MS"/>
              </a:rPr>
              <a:t>bardziej </a:t>
            </a:r>
            <a:r>
              <a:rPr sz="2200" b="1" i="1" spc="-5" dirty="0">
                <a:latin typeface="Comic Sans MS"/>
                <a:cs typeface="Comic Sans MS"/>
              </a:rPr>
              <a:t>potrzebują </a:t>
            </a:r>
            <a:r>
              <a:rPr sz="2200" b="1" i="1" spc="-10" dirty="0">
                <a:latin typeface="Comic Sans MS"/>
                <a:cs typeface="Comic Sans MS"/>
              </a:rPr>
              <a:t>modelu </a:t>
            </a:r>
            <a:r>
              <a:rPr sz="2200" b="1" i="1" spc="-5" dirty="0">
                <a:latin typeface="Comic Sans MS"/>
                <a:cs typeface="Comic Sans MS"/>
              </a:rPr>
              <a:t>niż</a:t>
            </a:r>
            <a:r>
              <a:rPr sz="2200" b="1" i="1" spc="95" dirty="0">
                <a:latin typeface="Comic Sans MS"/>
                <a:cs typeface="Comic Sans MS"/>
              </a:rPr>
              <a:t> </a:t>
            </a:r>
            <a:r>
              <a:rPr sz="2200" b="1" i="1" spc="-10" dirty="0">
                <a:latin typeface="Comic Sans MS"/>
                <a:cs typeface="Comic Sans MS"/>
              </a:rPr>
              <a:t>krytyki.”</a:t>
            </a:r>
            <a:endParaRPr sz="2200">
              <a:latin typeface="Comic Sans MS"/>
              <a:cs typeface="Comic Sans MS"/>
            </a:endParaRPr>
          </a:p>
          <a:p>
            <a:pPr marL="4154170">
              <a:lnSpc>
                <a:spcPct val="100000"/>
              </a:lnSpc>
              <a:spcBef>
                <a:spcPts val="530"/>
              </a:spcBef>
            </a:pPr>
            <a:r>
              <a:rPr sz="2200" b="1" i="1" spc="-10" dirty="0">
                <a:latin typeface="Comic Sans MS"/>
                <a:cs typeface="Comic Sans MS"/>
              </a:rPr>
              <a:t>Joseph</a:t>
            </a:r>
            <a:r>
              <a:rPr sz="2200" b="1" i="1" spc="-15" dirty="0">
                <a:latin typeface="Comic Sans MS"/>
                <a:cs typeface="Comic Sans MS"/>
              </a:rPr>
              <a:t> </a:t>
            </a:r>
            <a:r>
              <a:rPr sz="2200" b="1" i="1" spc="-10" dirty="0">
                <a:latin typeface="Comic Sans MS"/>
                <a:cs typeface="Comic Sans MS"/>
              </a:rPr>
              <a:t>Joubert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737" y="899617"/>
            <a:ext cx="6229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Czego nie </a:t>
            </a:r>
            <a:r>
              <a:rPr sz="4000" spc="-10" dirty="0"/>
              <a:t>wypada </a:t>
            </a:r>
            <a:r>
              <a:rPr sz="4000" spc="-5" dirty="0"/>
              <a:t>w</a:t>
            </a:r>
            <a:r>
              <a:rPr sz="4000" spc="20" dirty="0"/>
              <a:t> </a:t>
            </a:r>
            <a:r>
              <a:rPr sz="4000" spc="-10" dirty="0"/>
              <a:t>kinie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74065" y="1658200"/>
            <a:ext cx="8082280" cy="41967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900" spc="-5" dirty="0">
                <a:latin typeface="Comic Sans MS"/>
                <a:cs typeface="Comic Sans MS"/>
              </a:rPr>
              <a:t>Do kina nie </a:t>
            </a:r>
            <a:r>
              <a:rPr sz="1900" spc="-10" dirty="0">
                <a:latin typeface="Comic Sans MS"/>
                <a:cs typeface="Comic Sans MS"/>
              </a:rPr>
              <a:t>wypada </a:t>
            </a:r>
            <a:r>
              <a:rPr sz="1900" spc="-5" dirty="0">
                <a:latin typeface="Comic Sans MS"/>
                <a:cs typeface="Comic Sans MS"/>
              </a:rPr>
              <a:t>się spóźniać. Przepychanie się między</a:t>
            </a:r>
            <a:r>
              <a:rPr sz="1900" spc="145" dirty="0">
                <a:latin typeface="Comic Sans MS"/>
                <a:cs typeface="Comic Sans MS"/>
              </a:rPr>
              <a:t> </a:t>
            </a:r>
            <a:r>
              <a:rPr sz="1900" spc="-5" dirty="0">
                <a:latin typeface="Comic Sans MS"/>
                <a:cs typeface="Comic Sans MS"/>
              </a:rPr>
              <a:t>siedzeniami,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spc="-10" dirty="0">
                <a:latin typeface="Comic Sans MS"/>
                <a:cs typeface="Comic Sans MS"/>
              </a:rPr>
              <a:t>rozbieranie </a:t>
            </a:r>
            <a:r>
              <a:rPr sz="1900" spc="-5" dirty="0">
                <a:latin typeface="Comic Sans MS"/>
                <a:cs typeface="Comic Sans MS"/>
              </a:rPr>
              <a:t>się na </a:t>
            </a:r>
            <a:r>
              <a:rPr sz="1900" spc="-10" dirty="0">
                <a:latin typeface="Comic Sans MS"/>
                <a:cs typeface="Comic Sans MS"/>
              </a:rPr>
              <a:t>widowni, trzaskanie fotelami </a:t>
            </a:r>
            <a:r>
              <a:rPr sz="1900" spc="-5" dirty="0">
                <a:latin typeface="Comic Sans MS"/>
                <a:cs typeface="Comic Sans MS"/>
              </a:rPr>
              <a:t>- przeszkadza</a:t>
            </a:r>
            <a:r>
              <a:rPr sz="1900" spc="229" dirty="0">
                <a:latin typeface="Comic Sans MS"/>
                <a:cs typeface="Comic Sans MS"/>
              </a:rPr>
              <a:t> </a:t>
            </a:r>
            <a:r>
              <a:rPr sz="1900" spc="-5" dirty="0">
                <a:latin typeface="Comic Sans MS"/>
                <a:cs typeface="Comic Sans MS"/>
              </a:rPr>
              <a:t>innym.</a:t>
            </a:r>
            <a:endParaRPr sz="1900">
              <a:latin typeface="Comic Sans MS"/>
              <a:cs typeface="Comic Sans MS"/>
            </a:endParaRPr>
          </a:p>
          <a:p>
            <a:pPr marL="12700" marR="47625">
              <a:lnSpc>
                <a:spcPct val="120000"/>
              </a:lnSpc>
            </a:pPr>
            <a:r>
              <a:rPr sz="1900" spc="-5" dirty="0">
                <a:latin typeface="Comic Sans MS"/>
                <a:cs typeface="Comic Sans MS"/>
              </a:rPr>
              <a:t>W </a:t>
            </a:r>
            <a:r>
              <a:rPr sz="1900" spc="-10" dirty="0">
                <a:latin typeface="Comic Sans MS"/>
                <a:cs typeface="Comic Sans MS"/>
              </a:rPr>
              <a:t>takiej sytuacji należy usiąść </a:t>
            </a:r>
            <a:r>
              <a:rPr sz="1900" dirty="0">
                <a:latin typeface="Comic Sans MS"/>
                <a:cs typeface="Comic Sans MS"/>
              </a:rPr>
              <a:t>na </a:t>
            </a:r>
            <a:r>
              <a:rPr sz="1900" spc="-10" dirty="0">
                <a:latin typeface="Comic Sans MS"/>
                <a:cs typeface="Comic Sans MS"/>
              </a:rPr>
              <a:t>pierwszym wolnym </a:t>
            </a:r>
            <a:r>
              <a:rPr sz="1900" spc="-5" dirty="0">
                <a:latin typeface="Comic Sans MS"/>
                <a:cs typeface="Comic Sans MS"/>
              </a:rPr>
              <a:t>miejscu i </a:t>
            </a:r>
            <a:r>
              <a:rPr sz="1900" spc="-10" dirty="0">
                <a:latin typeface="Comic Sans MS"/>
                <a:cs typeface="Comic Sans MS"/>
              </a:rPr>
              <a:t>nie robić  </a:t>
            </a:r>
            <a:r>
              <a:rPr sz="1900" spc="-5" dirty="0">
                <a:latin typeface="Comic Sans MS"/>
                <a:cs typeface="Comic Sans MS"/>
              </a:rPr>
              <a:t>zamieszania. Pomiędzy </a:t>
            </a:r>
            <a:r>
              <a:rPr sz="1900" spc="-10" dirty="0">
                <a:latin typeface="Comic Sans MS"/>
                <a:cs typeface="Comic Sans MS"/>
              </a:rPr>
              <a:t>fotelami </a:t>
            </a:r>
            <a:r>
              <a:rPr sz="1900" spc="-5" dirty="0">
                <a:latin typeface="Comic Sans MS"/>
                <a:cs typeface="Comic Sans MS"/>
              </a:rPr>
              <a:t>jest </a:t>
            </a:r>
            <a:r>
              <a:rPr sz="1900" spc="-10" dirty="0">
                <a:latin typeface="Comic Sans MS"/>
                <a:cs typeface="Comic Sans MS"/>
              </a:rPr>
              <a:t>dość </a:t>
            </a:r>
            <a:r>
              <a:rPr sz="1900" spc="-5" dirty="0">
                <a:latin typeface="Comic Sans MS"/>
                <a:cs typeface="Comic Sans MS"/>
              </a:rPr>
              <a:t>ciasno, </a:t>
            </a:r>
            <a:r>
              <a:rPr sz="1900" spc="-10" dirty="0">
                <a:latin typeface="Comic Sans MS"/>
                <a:cs typeface="Comic Sans MS"/>
              </a:rPr>
              <a:t>dlatego </a:t>
            </a:r>
            <a:r>
              <a:rPr sz="1900" spc="-5" dirty="0">
                <a:latin typeface="Comic Sans MS"/>
                <a:cs typeface="Comic Sans MS"/>
              </a:rPr>
              <a:t>powinno się  zdjąć </a:t>
            </a:r>
            <a:r>
              <a:rPr sz="1900" spc="-10" dirty="0">
                <a:latin typeface="Comic Sans MS"/>
                <a:cs typeface="Comic Sans MS"/>
              </a:rPr>
              <a:t>płaszcze </a:t>
            </a:r>
            <a:r>
              <a:rPr sz="1900" spc="-5" dirty="0">
                <a:latin typeface="Comic Sans MS"/>
                <a:cs typeface="Comic Sans MS"/>
              </a:rPr>
              <a:t>i </a:t>
            </a:r>
            <a:r>
              <a:rPr sz="1900" spc="-10" dirty="0">
                <a:latin typeface="Comic Sans MS"/>
                <a:cs typeface="Comic Sans MS"/>
              </a:rPr>
              <a:t>kurtki, </a:t>
            </a:r>
            <a:r>
              <a:rPr sz="1900" spc="-5" dirty="0">
                <a:latin typeface="Comic Sans MS"/>
                <a:cs typeface="Comic Sans MS"/>
              </a:rPr>
              <a:t>zanim </a:t>
            </a:r>
            <a:r>
              <a:rPr sz="1900" spc="-10" dirty="0">
                <a:latin typeface="Comic Sans MS"/>
                <a:cs typeface="Comic Sans MS"/>
              </a:rPr>
              <a:t>zacznie </a:t>
            </a:r>
            <a:r>
              <a:rPr sz="1900" spc="-5" dirty="0">
                <a:latin typeface="Comic Sans MS"/>
                <a:cs typeface="Comic Sans MS"/>
              </a:rPr>
              <a:t>się iść wzdłuż rzędu</a:t>
            </a:r>
            <a:r>
              <a:rPr sz="1900" spc="120" dirty="0">
                <a:latin typeface="Comic Sans MS"/>
                <a:cs typeface="Comic Sans MS"/>
              </a:rPr>
              <a:t> </a:t>
            </a:r>
            <a:r>
              <a:rPr sz="1900" spc="-5" dirty="0">
                <a:latin typeface="Comic Sans MS"/>
                <a:cs typeface="Comic Sans MS"/>
              </a:rPr>
              <a:t>foteli,</a:t>
            </a:r>
            <a:endParaRPr sz="1900">
              <a:latin typeface="Comic Sans MS"/>
              <a:cs typeface="Comic Sans MS"/>
            </a:endParaRPr>
          </a:p>
          <a:p>
            <a:pPr marL="12700" marR="5080">
              <a:lnSpc>
                <a:spcPct val="120000"/>
              </a:lnSpc>
            </a:pPr>
            <a:r>
              <a:rPr sz="1900" spc="-5" dirty="0">
                <a:latin typeface="Comic Sans MS"/>
                <a:cs typeface="Comic Sans MS"/>
              </a:rPr>
              <a:t>szukając swoich miejsc. </a:t>
            </a:r>
            <a:r>
              <a:rPr sz="1900" spc="-10" dirty="0">
                <a:latin typeface="Comic Sans MS"/>
                <a:cs typeface="Comic Sans MS"/>
              </a:rPr>
              <a:t>Między fotelami zawsze </a:t>
            </a:r>
            <a:r>
              <a:rPr sz="1900" spc="-5" dirty="0">
                <a:latin typeface="Comic Sans MS"/>
                <a:cs typeface="Comic Sans MS"/>
              </a:rPr>
              <a:t>przechodzimy </a:t>
            </a:r>
            <a:r>
              <a:rPr sz="1900" spc="-10" dirty="0">
                <a:latin typeface="Comic Sans MS"/>
                <a:cs typeface="Comic Sans MS"/>
              </a:rPr>
              <a:t>przodem  </a:t>
            </a:r>
            <a:r>
              <a:rPr sz="1900" spc="-5" dirty="0">
                <a:latin typeface="Comic Sans MS"/>
                <a:cs typeface="Comic Sans MS"/>
              </a:rPr>
              <a:t>do osób, </a:t>
            </a:r>
            <a:r>
              <a:rPr sz="1900" spc="-10" dirty="0">
                <a:latin typeface="Comic Sans MS"/>
                <a:cs typeface="Comic Sans MS"/>
              </a:rPr>
              <a:t>które już </a:t>
            </a:r>
            <a:r>
              <a:rPr sz="1900" spc="-5" dirty="0">
                <a:latin typeface="Comic Sans MS"/>
                <a:cs typeface="Comic Sans MS"/>
              </a:rPr>
              <a:t>siedzą. To </a:t>
            </a:r>
            <a:r>
              <a:rPr sz="1900" spc="-10" dirty="0">
                <a:latin typeface="Comic Sans MS"/>
                <a:cs typeface="Comic Sans MS"/>
              </a:rPr>
              <a:t>sprawa oczywista </a:t>
            </a:r>
            <a:r>
              <a:rPr sz="1900" spc="2475" dirty="0">
                <a:latin typeface="Wingdings"/>
                <a:cs typeface="Wingdings"/>
              </a:rPr>
              <a:t></a:t>
            </a:r>
            <a:r>
              <a:rPr sz="1900" spc="35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omic Sans MS"/>
                <a:cs typeface="Comic Sans MS"/>
              </a:rPr>
              <a:t>Cmokanie, </a:t>
            </a:r>
            <a:r>
              <a:rPr sz="1900" spc="-130" dirty="0">
                <a:latin typeface="Comic Sans MS"/>
                <a:cs typeface="Comic Sans MS"/>
              </a:rPr>
              <a:t>siorbanie,  </a:t>
            </a:r>
            <a:r>
              <a:rPr sz="1900" spc="-10" dirty="0">
                <a:latin typeface="Comic Sans MS"/>
                <a:cs typeface="Comic Sans MS"/>
              </a:rPr>
              <a:t>bulgotanie przez </a:t>
            </a:r>
            <a:r>
              <a:rPr sz="1900" spc="-5" dirty="0">
                <a:latin typeface="Comic Sans MS"/>
                <a:cs typeface="Comic Sans MS"/>
              </a:rPr>
              <a:t>słomkę, szeleszczenie </a:t>
            </a:r>
            <a:r>
              <a:rPr sz="1900" spc="-10" dirty="0">
                <a:latin typeface="Comic Sans MS"/>
                <a:cs typeface="Comic Sans MS"/>
              </a:rPr>
              <a:t>papierkami, </a:t>
            </a:r>
            <a:r>
              <a:rPr sz="1900" spc="-5" dirty="0">
                <a:latin typeface="Comic Sans MS"/>
                <a:cs typeface="Comic Sans MS"/>
              </a:rPr>
              <a:t>mlaskanie</a:t>
            </a:r>
            <a:r>
              <a:rPr sz="1900" spc="180" dirty="0">
                <a:latin typeface="Comic Sans MS"/>
                <a:cs typeface="Comic Sans MS"/>
              </a:rPr>
              <a:t> </a:t>
            </a:r>
            <a:r>
              <a:rPr sz="1900" spc="-10" dirty="0">
                <a:latin typeface="Comic Sans MS"/>
                <a:cs typeface="Comic Sans MS"/>
              </a:rPr>
              <a:t>itd.</a:t>
            </a:r>
            <a:endParaRPr sz="1900">
              <a:latin typeface="Comic Sans MS"/>
              <a:cs typeface="Comic Sans MS"/>
            </a:endParaRPr>
          </a:p>
          <a:p>
            <a:pPr marL="12700" marR="106045">
              <a:lnSpc>
                <a:spcPct val="120000"/>
              </a:lnSpc>
            </a:pPr>
            <a:r>
              <a:rPr sz="1900" spc="-5" dirty="0">
                <a:latin typeface="Comic Sans MS"/>
                <a:cs typeface="Comic Sans MS"/>
              </a:rPr>
              <a:t>z pewnością </a:t>
            </a:r>
            <a:r>
              <a:rPr sz="1900" spc="-10" dirty="0">
                <a:latin typeface="Comic Sans MS"/>
                <a:cs typeface="Comic Sans MS"/>
              </a:rPr>
              <a:t>nie należą </a:t>
            </a:r>
            <a:r>
              <a:rPr sz="1900" spc="-5" dirty="0">
                <a:latin typeface="Comic Sans MS"/>
                <a:cs typeface="Comic Sans MS"/>
              </a:rPr>
              <a:t>do oryginalnej ścieżki </a:t>
            </a:r>
            <a:r>
              <a:rPr sz="1900" spc="-10" dirty="0">
                <a:latin typeface="Comic Sans MS"/>
                <a:cs typeface="Comic Sans MS"/>
              </a:rPr>
              <a:t>dźwiękowej filmu </a:t>
            </a:r>
            <a:r>
              <a:rPr sz="1900" spc="-5" dirty="0">
                <a:latin typeface="Comic Sans MS"/>
                <a:cs typeface="Comic Sans MS"/>
              </a:rPr>
              <a:t>i </a:t>
            </a:r>
            <a:r>
              <a:rPr sz="1900" spc="-10" dirty="0">
                <a:latin typeface="Comic Sans MS"/>
                <a:cs typeface="Comic Sans MS"/>
              </a:rPr>
              <a:t>nikt  nie </a:t>
            </a:r>
            <a:r>
              <a:rPr sz="1900" spc="-5" dirty="0">
                <a:latin typeface="Comic Sans MS"/>
                <a:cs typeface="Comic Sans MS"/>
              </a:rPr>
              <a:t>powinien </a:t>
            </a:r>
            <a:r>
              <a:rPr sz="1900" spc="-10" dirty="0">
                <a:latin typeface="Comic Sans MS"/>
                <a:cs typeface="Comic Sans MS"/>
              </a:rPr>
              <a:t>być zmuszany </a:t>
            </a:r>
            <a:r>
              <a:rPr sz="1900" spc="-5" dirty="0">
                <a:latin typeface="Comic Sans MS"/>
                <a:cs typeface="Comic Sans MS"/>
              </a:rPr>
              <a:t>do </a:t>
            </a:r>
            <a:r>
              <a:rPr sz="1900" spc="-10" dirty="0">
                <a:latin typeface="Comic Sans MS"/>
                <a:cs typeface="Comic Sans MS"/>
              </a:rPr>
              <a:t>ich wysłuchiwania. </a:t>
            </a:r>
            <a:r>
              <a:rPr sz="1900" spc="-5" dirty="0">
                <a:latin typeface="Comic Sans MS"/>
                <a:cs typeface="Comic Sans MS"/>
              </a:rPr>
              <a:t>Na komedie chodzimy  </a:t>
            </a:r>
            <a:r>
              <a:rPr sz="1900" spc="-10" dirty="0">
                <a:latin typeface="Comic Sans MS"/>
                <a:cs typeface="Comic Sans MS"/>
              </a:rPr>
              <a:t>po to, </a:t>
            </a:r>
            <a:r>
              <a:rPr sz="1900" spc="-5" dirty="0">
                <a:latin typeface="Comic Sans MS"/>
                <a:cs typeface="Comic Sans MS"/>
              </a:rPr>
              <a:t>aby się pośmiać, ale kompletnym brakiem </a:t>
            </a:r>
            <a:r>
              <a:rPr sz="1900" spc="-10" dirty="0">
                <a:latin typeface="Comic Sans MS"/>
                <a:cs typeface="Comic Sans MS"/>
              </a:rPr>
              <a:t>kultury </a:t>
            </a:r>
            <a:r>
              <a:rPr sz="1900" spc="-5" dirty="0">
                <a:latin typeface="Comic Sans MS"/>
                <a:cs typeface="Comic Sans MS"/>
              </a:rPr>
              <a:t>jest urządzanie  </a:t>
            </a:r>
            <a:r>
              <a:rPr sz="1900" spc="-10" dirty="0">
                <a:latin typeface="Comic Sans MS"/>
                <a:cs typeface="Comic Sans MS"/>
              </a:rPr>
              <a:t>zawodów, kto </a:t>
            </a:r>
            <a:r>
              <a:rPr sz="1900" spc="-5" dirty="0">
                <a:latin typeface="Comic Sans MS"/>
                <a:cs typeface="Comic Sans MS"/>
              </a:rPr>
              <a:t>się </a:t>
            </a:r>
            <a:r>
              <a:rPr sz="1900" spc="-10" dirty="0">
                <a:latin typeface="Comic Sans MS"/>
                <a:cs typeface="Comic Sans MS"/>
              </a:rPr>
              <a:t>najgłośniej </a:t>
            </a:r>
            <a:r>
              <a:rPr sz="1900" spc="-5" dirty="0">
                <a:latin typeface="Comic Sans MS"/>
                <a:cs typeface="Comic Sans MS"/>
              </a:rPr>
              <a:t>i najbardziej </a:t>
            </a:r>
            <a:r>
              <a:rPr sz="1900" spc="-10" dirty="0">
                <a:latin typeface="Comic Sans MS"/>
                <a:cs typeface="Comic Sans MS"/>
              </a:rPr>
              <a:t>przeraźliwie</a:t>
            </a:r>
            <a:r>
              <a:rPr sz="1900" spc="114" dirty="0">
                <a:latin typeface="Comic Sans MS"/>
                <a:cs typeface="Comic Sans MS"/>
              </a:rPr>
              <a:t> </a:t>
            </a:r>
            <a:r>
              <a:rPr sz="1900" spc="-5" dirty="0">
                <a:latin typeface="Comic Sans MS"/>
                <a:cs typeface="Comic Sans MS"/>
              </a:rPr>
              <a:t>zaśmieje.</a:t>
            </a:r>
            <a:endParaRPr sz="1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004" y="1043686"/>
            <a:ext cx="2979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Kilka</a:t>
            </a:r>
            <a:r>
              <a:rPr sz="4000" spc="-50" dirty="0"/>
              <a:t> </a:t>
            </a:r>
            <a:r>
              <a:rPr sz="4000" spc="-5" dirty="0"/>
              <a:t>porad: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29590" y="1693265"/>
            <a:ext cx="80416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97485" indent="-274320">
              <a:lnSpc>
                <a:spcPct val="120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omic Sans MS"/>
                <a:cs typeface="Comic Sans MS"/>
              </a:rPr>
              <a:t>Komuś, </a:t>
            </a:r>
            <a:r>
              <a:rPr sz="2000" spc="-5" dirty="0">
                <a:latin typeface="Comic Sans MS"/>
                <a:cs typeface="Comic Sans MS"/>
              </a:rPr>
              <a:t>kto </a:t>
            </a:r>
            <a:r>
              <a:rPr sz="2000" dirty="0">
                <a:latin typeface="Comic Sans MS"/>
                <a:cs typeface="Comic Sans MS"/>
              </a:rPr>
              <a:t>szepce czy </a:t>
            </a:r>
            <a:r>
              <a:rPr sz="2000" spc="-5" dirty="0">
                <a:latin typeface="Comic Sans MS"/>
                <a:cs typeface="Comic Sans MS"/>
              </a:rPr>
              <a:t>gada, zagłuszając dialogi aktorów, trzeba  </a:t>
            </a:r>
            <a:r>
              <a:rPr sz="2000" dirty="0">
                <a:latin typeface="Comic Sans MS"/>
                <a:cs typeface="Comic Sans MS"/>
              </a:rPr>
              <a:t>delikatnie i </a:t>
            </a:r>
            <a:r>
              <a:rPr sz="2000" spc="-5" dirty="0">
                <a:latin typeface="Comic Sans MS"/>
                <a:cs typeface="Comic Sans MS"/>
              </a:rPr>
              <a:t>kulturalnie zwrócić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uwagę.</a:t>
            </a:r>
            <a:endParaRPr sz="2000">
              <a:latin typeface="Comic Sans MS"/>
              <a:cs typeface="Comic Sans MS"/>
            </a:endParaRPr>
          </a:p>
          <a:p>
            <a:pPr marL="287020" marR="5080" indent="-274320">
              <a:lnSpc>
                <a:spcPct val="12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omic Sans MS"/>
                <a:cs typeface="Comic Sans MS"/>
              </a:rPr>
              <a:t>Osoby przeziębione powinny zabrać ze </a:t>
            </a:r>
            <a:r>
              <a:rPr sz="2000" dirty="0">
                <a:latin typeface="Comic Sans MS"/>
                <a:cs typeface="Comic Sans MS"/>
              </a:rPr>
              <a:t>sobą leki </a:t>
            </a:r>
            <a:r>
              <a:rPr sz="2000" spc="-5" dirty="0">
                <a:latin typeface="Comic Sans MS"/>
                <a:cs typeface="Comic Sans MS"/>
              </a:rPr>
              <a:t>uśmierzające  kaszel </a:t>
            </a:r>
            <a:r>
              <a:rPr sz="2000" dirty="0">
                <a:latin typeface="Comic Sans MS"/>
                <a:cs typeface="Comic Sans MS"/>
              </a:rPr>
              <a:t>i </a:t>
            </a:r>
            <a:r>
              <a:rPr sz="2000" spc="-5" dirty="0">
                <a:latin typeface="Comic Sans MS"/>
                <a:cs typeface="Comic Sans MS"/>
              </a:rPr>
              <a:t>katar. </a:t>
            </a: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najlepiej poczekaj, aż wyzdrowiejesz </a:t>
            </a:r>
            <a:r>
              <a:rPr sz="2000" dirty="0">
                <a:latin typeface="Comic Sans MS"/>
                <a:cs typeface="Comic Sans MS"/>
              </a:rPr>
              <a:t>i </a:t>
            </a:r>
            <a:r>
              <a:rPr sz="2000" spc="-5" dirty="0">
                <a:latin typeface="Comic Sans MS"/>
                <a:cs typeface="Comic Sans MS"/>
              </a:rPr>
              <a:t>wtedy idź  do kina, by uniknąć zarażania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innych.</a:t>
            </a:r>
            <a:endParaRPr sz="20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omic Sans MS"/>
                <a:cs typeface="Comic Sans MS"/>
              </a:rPr>
              <a:t>Telefon </a:t>
            </a:r>
            <a:r>
              <a:rPr sz="2000" spc="-5" dirty="0">
                <a:latin typeface="Comic Sans MS"/>
                <a:cs typeface="Comic Sans MS"/>
              </a:rPr>
              <a:t>komórkowy </a:t>
            </a:r>
            <a:r>
              <a:rPr sz="2000" dirty="0">
                <a:latin typeface="Comic Sans MS"/>
                <a:cs typeface="Comic Sans MS"/>
              </a:rPr>
              <a:t>oczywiście </a:t>
            </a:r>
            <a:r>
              <a:rPr sz="2000" spc="-5" dirty="0">
                <a:latin typeface="Comic Sans MS"/>
                <a:cs typeface="Comic Sans MS"/>
              </a:rPr>
              <a:t>należy wyłączyć</a:t>
            </a:r>
            <a:r>
              <a:rPr sz="2000" spc="-100" dirty="0">
                <a:latin typeface="Comic Sans MS"/>
                <a:cs typeface="Comic Sans MS"/>
              </a:rPr>
              <a:t> </a:t>
            </a:r>
            <a:r>
              <a:rPr sz="2000" spc="2625" dirty="0">
                <a:latin typeface="Wingdings"/>
                <a:cs typeface="Wingdings"/>
              </a:rPr>
              <a:t>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700" y="4221226"/>
            <a:ext cx="3375025" cy="224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100" y="1196721"/>
            <a:ext cx="6078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Teatr - świątynia</a:t>
            </a:r>
            <a:r>
              <a:rPr sz="4000" spc="35" dirty="0"/>
              <a:t> </a:t>
            </a:r>
            <a:r>
              <a:rPr sz="4000" spc="-5" dirty="0"/>
              <a:t>sztuki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875526" y="5084826"/>
            <a:ext cx="2023999" cy="1560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065" y="1998700"/>
            <a:ext cx="7528559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115">
              <a:lnSpc>
                <a:spcPct val="12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Dawniej wyjście do teatru (albo na koncert </a:t>
            </a:r>
            <a:r>
              <a:rPr sz="2000" dirty="0">
                <a:latin typeface="Comic Sans MS"/>
                <a:cs typeface="Comic Sans MS"/>
              </a:rPr>
              <a:t>muzyki </a:t>
            </a:r>
            <a:r>
              <a:rPr sz="2000" spc="-5" dirty="0">
                <a:latin typeface="Comic Sans MS"/>
                <a:cs typeface="Comic Sans MS"/>
              </a:rPr>
              <a:t>klasycznej)  było ważnym wydarzeniem. Ubierano </a:t>
            </a:r>
            <a:r>
              <a:rPr sz="2000" dirty="0">
                <a:latin typeface="Comic Sans MS"/>
                <a:cs typeface="Comic Sans MS"/>
              </a:rPr>
              <a:t>się </a:t>
            </a:r>
            <a:r>
              <a:rPr sz="2000" spc="-5" dirty="0">
                <a:latin typeface="Comic Sans MS"/>
                <a:cs typeface="Comic Sans MS"/>
              </a:rPr>
              <a:t>więc na tę okazję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ze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omic Sans MS"/>
                <a:cs typeface="Comic Sans MS"/>
              </a:rPr>
              <a:t>szczególną </a:t>
            </a:r>
            <a:r>
              <a:rPr sz="2000" spc="-5" dirty="0">
                <a:latin typeface="Comic Sans MS"/>
                <a:cs typeface="Comic Sans MS"/>
              </a:rPr>
              <a:t>starannością. </a:t>
            </a:r>
            <a:r>
              <a:rPr sz="2000" spc="5" dirty="0">
                <a:latin typeface="Comic Sans MS"/>
                <a:cs typeface="Comic Sans MS"/>
              </a:rPr>
              <a:t>W </a:t>
            </a:r>
            <a:r>
              <a:rPr sz="2000" spc="-5" dirty="0">
                <a:latin typeface="Comic Sans MS"/>
                <a:cs typeface="Comic Sans MS"/>
              </a:rPr>
              <a:t>wielu krajach </a:t>
            </a:r>
            <a:r>
              <a:rPr sz="2000" dirty="0">
                <a:latin typeface="Comic Sans MS"/>
                <a:cs typeface="Comic Sans MS"/>
              </a:rPr>
              <a:t>ten </a:t>
            </a:r>
            <a:r>
              <a:rPr sz="2000" spc="-5" dirty="0">
                <a:latin typeface="Comic Sans MS"/>
                <a:cs typeface="Comic Sans MS"/>
              </a:rPr>
              <a:t>dobry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obyczaj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5520690" algn="l"/>
              </a:tabLst>
            </a:pPr>
            <a:r>
              <a:rPr sz="2000" spc="-5" dirty="0">
                <a:latin typeface="Comic Sans MS"/>
                <a:cs typeface="Comic Sans MS"/>
              </a:rPr>
              <a:t>przetrwał do dzisiaj. </a:t>
            </a:r>
            <a:r>
              <a:rPr sz="2000" dirty="0">
                <a:latin typeface="Comic Sans MS"/>
                <a:cs typeface="Comic Sans MS"/>
              </a:rPr>
              <a:t>W </a:t>
            </a:r>
            <a:r>
              <a:rPr sz="2000" spc="-5" dirty="0">
                <a:latin typeface="Comic Sans MS"/>
                <a:cs typeface="Comic Sans MS"/>
              </a:rPr>
              <a:t>naszym</a:t>
            </a:r>
            <a:r>
              <a:rPr sz="2000" spc="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niestety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nie...	</a:t>
            </a:r>
            <a:r>
              <a:rPr sz="2000" dirty="0">
                <a:latin typeface="Comic Sans MS"/>
                <a:cs typeface="Comic Sans MS"/>
              </a:rPr>
              <a:t>A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szkoda!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omic Sans MS"/>
                <a:cs typeface="Comic Sans MS"/>
              </a:rPr>
              <a:t>Na </a:t>
            </a:r>
            <a:r>
              <a:rPr sz="2000" spc="-5" dirty="0">
                <a:latin typeface="Comic Sans MS"/>
                <a:cs typeface="Comic Sans MS"/>
              </a:rPr>
              <a:t>przedstawienia </a:t>
            </a:r>
            <a:r>
              <a:rPr sz="2000" dirty="0">
                <a:latin typeface="Comic Sans MS"/>
                <a:cs typeface="Comic Sans MS"/>
              </a:rPr>
              <a:t>w </a:t>
            </a:r>
            <a:r>
              <a:rPr sz="2000" spc="-5" dirty="0">
                <a:latin typeface="Comic Sans MS"/>
                <a:cs typeface="Comic Sans MS"/>
              </a:rPr>
              <a:t>słynnej operze </a:t>
            </a:r>
            <a:r>
              <a:rPr sz="2000" dirty="0">
                <a:latin typeface="Comic Sans MS"/>
                <a:cs typeface="Comic Sans MS"/>
              </a:rPr>
              <a:t>mężczyzna ma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obowiązek</a:t>
            </a:r>
            <a:endParaRPr sz="2000">
              <a:latin typeface="Comic Sans MS"/>
              <a:cs typeface="Comic Sans MS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latin typeface="Comic Sans MS"/>
                <a:cs typeface="Comic Sans MS"/>
              </a:rPr>
              <a:t>udać się </a:t>
            </a:r>
            <a:r>
              <a:rPr sz="2000" spc="-5" dirty="0">
                <a:latin typeface="Comic Sans MS"/>
                <a:cs typeface="Comic Sans MS"/>
              </a:rPr>
              <a:t>jedynie </a:t>
            </a:r>
            <a:r>
              <a:rPr sz="2000" dirty="0">
                <a:latin typeface="Comic Sans MS"/>
                <a:cs typeface="Comic Sans MS"/>
              </a:rPr>
              <a:t>w </a:t>
            </a:r>
            <a:r>
              <a:rPr sz="2000" spc="-5" dirty="0">
                <a:latin typeface="Comic Sans MS"/>
                <a:cs typeface="Comic Sans MS"/>
              </a:rPr>
              <a:t>fraku </a:t>
            </a:r>
            <a:r>
              <a:rPr sz="2000" dirty="0">
                <a:latin typeface="Comic Sans MS"/>
                <a:cs typeface="Comic Sans MS"/>
              </a:rPr>
              <a:t>albo smokingu, </a:t>
            </a:r>
            <a:r>
              <a:rPr sz="2000" spc="-5" dirty="0">
                <a:latin typeface="Comic Sans MS"/>
                <a:cs typeface="Comic Sans MS"/>
              </a:rPr>
              <a:t>ewentualnie </a:t>
            </a:r>
            <a:r>
              <a:rPr sz="2000" dirty="0">
                <a:latin typeface="Comic Sans MS"/>
                <a:cs typeface="Comic Sans MS"/>
              </a:rPr>
              <a:t>w ciemnym  </a:t>
            </a:r>
            <a:r>
              <a:rPr sz="2000" spc="-5" dirty="0">
                <a:latin typeface="Comic Sans MS"/>
                <a:cs typeface="Comic Sans MS"/>
              </a:rPr>
              <a:t>trzyczęściowym garniturze. Iść </a:t>
            </a:r>
            <a:r>
              <a:rPr sz="2000" dirty="0">
                <a:latin typeface="Comic Sans MS"/>
                <a:cs typeface="Comic Sans MS"/>
              </a:rPr>
              <a:t>w </a:t>
            </a:r>
            <a:r>
              <a:rPr sz="2000" spc="-5" dirty="0">
                <a:latin typeface="Comic Sans MS"/>
                <a:cs typeface="Comic Sans MS"/>
              </a:rPr>
              <a:t>dżinsach, sweterku do teatru  naprawdę nie wypada. Odpowiednia będzie marynarka, do tego  </a:t>
            </a:r>
            <a:r>
              <a:rPr sz="2000" dirty="0">
                <a:latin typeface="Comic Sans MS"/>
                <a:cs typeface="Comic Sans MS"/>
              </a:rPr>
              <a:t>ciemne spodnie, </a:t>
            </a:r>
            <a:r>
              <a:rPr sz="2000" spc="-5" dirty="0">
                <a:latin typeface="Comic Sans MS"/>
                <a:cs typeface="Comic Sans MS"/>
              </a:rPr>
              <a:t>koszula </a:t>
            </a:r>
            <a:r>
              <a:rPr sz="2000" dirty="0">
                <a:latin typeface="Comic Sans MS"/>
                <a:cs typeface="Comic Sans MS"/>
              </a:rPr>
              <a:t>i to </a:t>
            </a:r>
            <a:r>
              <a:rPr sz="2000" spc="-5" dirty="0">
                <a:latin typeface="Comic Sans MS"/>
                <a:cs typeface="Comic Sans MS"/>
              </a:rPr>
              <a:t>najlepiej </a:t>
            </a:r>
            <a:r>
              <a:rPr sz="2000" dirty="0">
                <a:latin typeface="Comic Sans MS"/>
                <a:cs typeface="Comic Sans MS"/>
              </a:rPr>
              <a:t>z </a:t>
            </a:r>
            <a:r>
              <a:rPr sz="2000" spc="-5" dirty="0">
                <a:latin typeface="Comic Sans MS"/>
                <a:cs typeface="Comic Sans MS"/>
              </a:rPr>
              <a:t>krawatem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2625" dirty="0">
                <a:latin typeface="Wingdings"/>
                <a:cs typeface="Wingdings"/>
              </a:rPr>
              <a:t></a:t>
            </a:r>
            <a:endParaRPr sz="2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100" y="1281125"/>
            <a:ext cx="591185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W </a:t>
            </a:r>
            <a:r>
              <a:rPr sz="4500" spc="-5" dirty="0"/>
              <a:t>teatrze nie</a:t>
            </a:r>
            <a:r>
              <a:rPr sz="4500" spc="-90" dirty="0"/>
              <a:t> </a:t>
            </a:r>
            <a:r>
              <a:rPr sz="4500" spc="-5" dirty="0"/>
              <a:t>wolno: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729792" y="2209037"/>
            <a:ext cx="645033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95"/>
              </a:spcBef>
              <a:buChar char="•"/>
              <a:tabLst>
                <a:tab pos="370205" algn="l"/>
                <a:tab pos="370840" algn="l"/>
              </a:tabLst>
            </a:pPr>
            <a:r>
              <a:rPr sz="2800" spc="-10" dirty="0">
                <a:latin typeface="Comic Sans MS"/>
                <a:cs typeface="Comic Sans MS"/>
              </a:rPr>
              <a:t>być nieczysto, nieschludnie</a:t>
            </a:r>
            <a:r>
              <a:rPr sz="2800" spc="8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ubranym,</a:t>
            </a:r>
            <a:endParaRPr sz="2800">
              <a:latin typeface="Comic Sans MS"/>
              <a:cs typeface="Comic Sans MS"/>
            </a:endParaRPr>
          </a:p>
          <a:p>
            <a:pPr marL="370840" indent="-358140">
              <a:lnSpc>
                <a:spcPct val="100000"/>
              </a:lnSpc>
              <a:buChar char="•"/>
              <a:tabLst>
                <a:tab pos="370205" algn="l"/>
                <a:tab pos="370840" algn="l"/>
              </a:tabLst>
            </a:pPr>
            <a:r>
              <a:rPr sz="2800" spc="-10" dirty="0">
                <a:latin typeface="Comic Sans MS"/>
                <a:cs typeface="Comic Sans MS"/>
              </a:rPr>
              <a:t>żuć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gumy,</a:t>
            </a:r>
            <a:endParaRPr sz="2800">
              <a:latin typeface="Comic Sans MS"/>
              <a:cs typeface="Comic Sans MS"/>
            </a:endParaRPr>
          </a:p>
          <a:p>
            <a:pPr marL="370840" indent="-358140">
              <a:lnSpc>
                <a:spcPct val="100000"/>
              </a:lnSpc>
              <a:buChar char="•"/>
              <a:tabLst>
                <a:tab pos="370205" algn="l"/>
                <a:tab pos="370840" algn="l"/>
              </a:tabLst>
            </a:pPr>
            <a:r>
              <a:rPr sz="2800" spc="-5" dirty="0">
                <a:latin typeface="Comic Sans MS"/>
                <a:cs typeface="Comic Sans MS"/>
              </a:rPr>
              <a:t>podjadać,</a:t>
            </a:r>
            <a:endParaRPr sz="2800">
              <a:latin typeface="Comic Sans MS"/>
              <a:cs typeface="Comic Sans MS"/>
            </a:endParaRPr>
          </a:p>
          <a:p>
            <a:pPr marL="370840" indent="-358140">
              <a:lnSpc>
                <a:spcPct val="100000"/>
              </a:lnSpc>
              <a:buChar char="•"/>
              <a:tabLst>
                <a:tab pos="370205" algn="l"/>
                <a:tab pos="370840" algn="l"/>
              </a:tabLst>
            </a:pPr>
            <a:r>
              <a:rPr sz="2800" spc="-5" dirty="0">
                <a:latin typeface="Comic Sans MS"/>
                <a:cs typeface="Comic Sans MS"/>
              </a:rPr>
              <a:t>mieć </a:t>
            </a:r>
            <a:r>
              <a:rPr sz="2800" spc="-10" dirty="0">
                <a:latin typeface="Comic Sans MS"/>
                <a:cs typeface="Comic Sans MS"/>
              </a:rPr>
              <a:t>włączony </a:t>
            </a:r>
            <a:r>
              <a:rPr sz="2800" spc="-5" dirty="0">
                <a:latin typeface="Comic Sans MS"/>
                <a:cs typeface="Comic Sans MS"/>
              </a:rPr>
              <a:t>telefon</a:t>
            </a:r>
            <a:r>
              <a:rPr sz="2800" spc="6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komórkowy,</a:t>
            </a:r>
            <a:endParaRPr sz="2800">
              <a:latin typeface="Comic Sans MS"/>
              <a:cs typeface="Comic Sans MS"/>
            </a:endParaRPr>
          </a:p>
          <a:p>
            <a:pPr marL="370840" indent="-358140">
              <a:lnSpc>
                <a:spcPct val="100000"/>
              </a:lnSpc>
              <a:buChar char="•"/>
              <a:tabLst>
                <a:tab pos="370205" algn="l"/>
                <a:tab pos="370840" algn="l"/>
              </a:tabLst>
            </a:pPr>
            <a:r>
              <a:rPr sz="2800" spc="-10" dirty="0">
                <a:latin typeface="Comic Sans MS"/>
                <a:cs typeface="Comic Sans MS"/>
              </a:rPr>
              <a:t>rozmawiać (nawet </a:t>
            </a:r>
            <a:r>
              <a:rPr sz="2800" spc="-5" dirty="0">
                <a:latin typeface="Comic Sans MS"/>
                <a:cs typeface="Comic Sans MS"/>
              </a:rPr>
              <a:t>o</a:t>
            </a:r>
            <a:r>
              <a:rPr sz="2800" spc="9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spektaklu),</a:t>
            </a:r>
            <a:endParaRPr sz="2800">
              <a:latin typeface="Comic Sans MS"/>
              <a:cs typeface="Comic Sans MS"/>
            </a:endParaRPr>
          </a:p>
          <a:p>
            <a:pPr marL="370840" indent="-358140">
              <a:lnSpc>
                <a:spcPct val="100000"/>
              </a:lnSpc>
              <a:spcBef>
                <a:spcPts val="5"/>
              </a:spcBef>
              <a:buChar char="•"/>
              <a:tabLst>
                <a:tab pos="370205" algn="l"/>
                <a:tab pos="370840" algn="l"/>
              </a:tabLst>
            </a:pPr>
            <a:r>
              <a:rPr sz="2800" spc="-10" dirty="0">
                <a:latin typeface="Comic Sans MS"/>
                <a:cs typeface="Comic Sans MS"/>
              </a:rPr>
              <a:t>być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nietrzeźwym.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9626" y="4437062"/>
            <a:ext cx="20574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9951" y="4724400"/>
            <a:ext cx="2274824" cy="2133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200149"/>
            <a:ext cx="69729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Trzy przykazania</a:t>
            </a:r>
            <a:r>
              <a:rPr sz="4000" spc="30" dirty="0"/>
              <a:t> </a:t>
            </a:r>
            <a:r>
              <a:rPr sz="4000" spc="-10" dirty="0"/>
              <a:t>teatralne: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29590" y="1904768"/>
            <a:ext cx="7833995" cy="324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231775" indent="-273050">
              <a:lnSpc>
                <a:spcPct val="1201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5750" algn="l"/>
              </a:tabLst>
            </a:pPr>
            <a:r>
              <a:rPr sz="2200" spc="-5" dirty="0">
                <a:latin typeface="Comic Sans MS"/>
                <a:cs typeface="Comic Sans MS"/>
              </a:rPr>
              <a:t>Wchodząc do </a:t>
            </a:r>
            <a:r>
              <a:rPr sz="2200" spc="-10" dirty="0">
                <a:latin typeface="Comic Sans MS"/>
                <a:cs typeface="Comic Sans MS"/>
              </a:rPr>
              <a:t>teatru nie </a:t>
            </a:r>
            <a:r>
              <a:rPr sz="2200" spc="-5" dirty="0">
                <a:latin typeface="Comic Sans MS"/>
                <a:cs typeface="Comic Sans MS"/>
              </a:rPr>
              <a:t>musisz </a:t>
            </a:r>
            <a:r>
              <a:rPr sz="2200" spc="-10" dirty="0">
                <a:latin typeface="Comic Sans MS"/>
                <a:cs typeface="Comic Sans MS"/>
              </a:rPr>
              <a:t>kupować </a:t>
            </a:r>
            <a:r>
              <a:rPr sz="2200" spc="-5" dirty="0">
                <a:latin typeface="Comic Sans MS"/>
                <a:cs typeface="Comic Sans MS"/>
              </a:rPr>
              <a:t>programu od  </a:t>
            </a:r>
            <a:r>
              <a:rPr sz="2200" spc="-10" dirty="0">
                <a:latin typeface="Comic Sans MS"/>
                <a:cs typeface="Comic Sans MS"/>
              </a:rPr>
              <a:t>bileterek, </a:t>
            </a:r>
            <a:r>
              <a:rPr sz="2200" spc="-5" dirty="0">
                <a:latin typeface="Comic Sans MS"/>
                <a:cs typeface="Comic Sans MS"/>
              </a:rPr>
              <a:t>ale potem nie pytaj znajomych, jak </a:t>
            </a:r>
            <a:r>
              <a:rPr sz="2200" spc="-10" dirty="0">
                <a:latin typeface="Comic Sans MS"/>
                <a:cs typeface="Comic Sans MS"/>
              </a:rPr>
              <a:t>nazywa </a:t>
            </a:r>
            <a:r>
              <a:rPr sz="2200" spc="-5" dirty="0">
                <a:latin typeface="Comic Sans MS"/>
                <a:cs typeface="Comic Sans MS"/>
              </a:rPr>
              <a:t>się  grający aktor</a:t>
            </a:r>
            <a:r>
              <a:rPr sz="2200" spc="15" dirty="0">
                <a:latin typeface="Comic Sans MS"/>
                <a:cs typeface="Comic Sans MS"/>
              </a:rPr>
              <a:t> </a:t>
            </a:r>
            <a:r>
              <a:rPr sz="2200" spc="2870" dirty="0">
                <a:latin typeface="Wingdings"/>
                <a:cs typeface="Wingdings"/>
              </a:rPr>
              <a:t></a:t>
            </a:r>
            <a:endParaRPr sz="2200">
              <a:latin typeface="Wingdings"/>
              <a:cs typeface="Wingdings"/>
            </a:endParaRPr>
          </a:p>
          <a:p>
            <a:pPr marL="285115" indent="-27305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5750" algn="l"/>
              </a:tabLst>
            </a:pPr>
            <a:r>
              <a:rPr sz="2200" spc="-5" dirty="0">
                <a:latin typeface="Comic Sans MS"/>
                <a:cs typeface="Comic Sans MS"/>
              </a:rPr>
              <a:t>Przysypiającym do </a:t>
            </a:r>
            <a:r>
              <a:rPr sz="2200" spc="-10" dirty="0">
                <a:latin typeface="Comic Sans MS"/>
                <a:cs typeface="Comic Sans MS"/>
              </a:rPr>
              <a:t>teatru wstęp</a:t>
            </a:r>
            <a:r>
              <a:rPr sz="2200" spc="1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wzbroniony!</a:t>
            </a:r>
            <a:endParaRPr sz="2200">
              <a:latin typeface="Comic Sans MS"/>
              <a:cs typeface="Comic Sans MS"/>
            </a:endParaRPr>
          </a:p>
          <a:p>
            <a:pPr marL="285115" marR="5080" indent="-273050">
              <a:lnSpc>
                <a:spcPct val="120000"/>
              </a:lnSpc>
              <a:buClr>
                <a:srgbClr val="0AD0D9"/>
              </a:buClr>
              <a:buSzPct val="95454"/>
              <a:buFont typeface="Arial"/>
              <a:buChar char=""/>
              <a:tabLst>
                <a:tab pos="285750" algn="l"/>
              </a:tabLst>
            </a:pPr>
            <a:r>
              <a:rPr sz="2200" spc="-5" dirty="0">
                <a:latin typeface="Comic Sans MS"/>
                <a:cs typeface="Comic Sans MS"/>
              </a:rPr>
              <a:t>Nigdy nie </a:t>
            </a:r>
            <a:r>
              <a:rPr sz="2200" spc="-10" dirty="0">
                <a:latin typeface="Comic Sans MS"/>
                <a:cs typeface="Comic Sans MS"/>
              </a:rPr>
              <a:t>wychodź </a:t>
            </a:r>
            <a:r>
              <a:rPr sz="2200" spc="-5" dirty="0">
                <a:latin typeface="Comic Sans MS"/>
                <a:cs typeface="Comic Sans MS"/>
              </a:rPr>
              <a:t>podczas </a:t>
            </a:r>
            <a:r>
              <a:rPr sz="2200" spc="-10" dirty="0">
                <a:latin typeface="Comic Sans MS"/>
                <a:cs typeface="Comic Sans MS"/>
              </a:rPr>
              <a:t>trwania </a:t>
            </a:r>
            <a:r>
              <a:rPr sz="2200" spc="-5" dirty="0">
                <a:latin typeface="Comic Sans MS"/>
                <a:cs typeface="Comic Sans MS"/>
              </a:rPr>
              <a:t>spektaklu, </a:t>
            </a:r>
            <a:r>
              <a:rPr sz="2200" spc="-10" dirty="0">
                <a:latin typeface="Comic Sans MS"/>
                <a:cs typeface="Comic Sans MS"/>
              </a:rPr>
              <a:t>nawet, </a:t>
            </a:r>
            <a:r>
              <a:rPr sz="2200" spc="-65" dirty="0">
                <a:latin typeface="Comic Sans MS"/>
                <a:cs typeface="Comic Sans MS"/>
              </a:rPr>
              <a:t>jeśli  </a:t>
            </a:r>
            <a:r>
              <a:rPr sz="2200" spc="-10" dirty="0">
                <a:latin typeface="Comic Sans MS"/>
                <a:cs typeface="Comic Sans MS"/>
              </a:rPr>
              <a:t>Cię nudzi. Jeśli musisz, </a:t>
            </a:r>
            <a:r>
              <a:rPr sz="2200" spc="-5" dirty="0">
                <a:latin typeface="Comic Sans MS"/>
                <a:cs typeface="Comic Sans MS"/>
              </a:rPr>
              <a:t>poczekaj do przerwy. </a:t>
            </a:r>
            <a:r>
              <a:rPr sz="2200" spc="-10" dirty="0">
                <a:latin typeface="Comic Sans MS"/>
                <a:cs typeface="Comic Sans MS"/>
              </a:rPr>
              <a:t>Okazywanie  dezaprobaty gwizdem </a:t>
            </a:r>
            <a:r>
              <a:rPr sz="2200" spc="-5" dirty="0">
                <a:latin typeface="Comic Sans MS"/>
                <a:cs typeface="Comic Sans MS"/>
              </a:rPr>
              <a:t>czy </a:t>
            </a:r>
            <a:r>
              <a:rPr sz="2200" spc="-10" dirty="0">
                <a:latin typeface="Comic Sans MS"/>
                <a:cs typeface="Comic Sans MS"/>
              </a:rPr>
              <a:t>buczeniem jest </a:t>
            </a:r>
            <a:r>
              <a:rPr sz="2200" spc="-5" dirty="0">
                <a:latin typeface="Comic Sans MS"/>
                <a:cs typeface="Comic Sans MS"/>
              </a:rPr>
              <a:t>stanowczo  </a:t>
            </a:r>
            <a:r>
              <a:rPr sz="2200" spc="-10" dirty="0">
                <a:latin typeface="Comic Sans MS"/>
                <a:cs typeface="Comic Sans MS"/>
              </a:rPr>
              <a:t>niedozwolone.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451" y="1153744"/>
            <a:ext cx="2979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72328"/>
                </a:solidFill>
              </a:rPr>
              <a:t>Kilka</a:t>
            </a:r>
            <a:r>
              <a:rPr sz="4000" spc="-30" dirty="0">
                <a:solidFill>
                  <a:srgbClr val="072328"/>
                </a:solidFill>
              </a:rPr>
              <a:t> </a:t>
            </a:r>
            <a:r>
              <a:rPr sz="4000" spc="-5" dirty="0">
                <a:solidFill>
                  <a:srgbClr val="072328"/>
                </a:solidFill>
              </a:rPr>
              <a:t>porad: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29590" y="1881036"/>
            <a:ext cx="846455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buSzPct val="95000"/>
              <a:buChar char="•"/>
              <a:tabLst>
                <a:tab pos="112395" algn="l"/>
              </a:tabLst>
            </a:pPr>
            <a:r>
              <a:rPr sz="2000" dirty="0">
                <a:latin typeface="Comic Sans MS"/>
                <a:cs typeface="Comic Sans MS"/>
              </a:rPr>
              <a:t>Gdy </a:t>
            </a:r>
            <a:r>
              <a:rPr sz="2000" spc="-5" dirty="0">
                <a:latin typeface="Comic Sans MS"/>
                <a:cs typeface="Comic Sans MS"/>
              </a:rPr>
              <a:t>przerwa </a:t>
            </a:r>
            <a:r>
              <a:rPr sz="2000" dirty="0">
                <a:latin typeface="Comic Sans MS"/>
                <a:cs typeface="Comic Sans MS"/>
              </a:rPr>
              <a:t>między </a:t>
            </a:r>
            <a:r>
              <a:rPr sz="2000" spc="-5" dirty="0">
                <a:latin typeface="Comic Sans MS"/>
                <a:cs typeface="Comic Sans MS"/>
              </a:rPr>
              <a:t>aktami </a:t>
            </a:r>
            <a:r>
              <a:rPr sz="2000" dirty="0">
                <a:latin typeface="Comic Sans MS"/>
                <a:cs typeface="Comic Sans MS"/>
              </a:rPr>
              <a:t>sztuki </a:t>
            </a:r>
            <a:r>
              <a:rPr sz="2000" spc="-5" dirty="0">
                <a:latin typeface="Comic Sans MS"/>
                <a:cs typeface="Comic Sans MS"/>
              </a:rPr>
              <a:t>dobiega końca, rozlega się dzwonek.  </a:t>
            </a:r>
            <a:r>
              <a:rPr sz="2000" dirty="0">
                <a:latin typeface="Comic Sans MS"/>
                <a:cs typeface="Comic Sans MS"/>
              </a:rPr>
              <a:t>To </a:t>
            </a:r>
            <a:r>
              <a:rPr sz="2000" spc="-5" dirty="0">
                <a:latin typeface="Comic Sans MS"/>
                <a:cs typeface="Comic Sans MS"/>
              </a:rPr>
              <a:t>znak, że trzeba zmierzać na widownię. </a:t>
            </a:r>
            <a:r>
              <a:rPr sz="2000" dirty="0">
                <a:latin typeface="Comic Sans MS"/>
                <a:cs typeface="Comic Sans MS"/>
              </a:rPr>
              <a:t>Trzeci </a:t>
            </a:r>
            <a:r>
              <a:rPr sz="2000" spc="-5" dirty="0">
                <a:latin typeface="Comic Sans MS"/>
                <a:cs typeface="Comic Sans MS"/>
              </a:rPr>
              <a:t>dzwonek to sygnał:  zamykamy drzwi na widownię. Zaczyna </a:t>
            </a:r>
            <a:r>
              <a:rPr sz="2000" dirty="0">
                <a:latin typeface="Comic Sans MS"/>
                <a:cs typeface="Comic Sans MS"/>
              </a:rPr>
              <a:t>się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przedstawienie.</a:t>
            </a:r>
            <a:endParaRPr sz="2000">
              <a:latin typeface="Comic Sans MS"/>
              <a:cs typeface="Comic Sans MS"/>
            </a:endParaRPr>
          </a:p>
          <a:p>
            <a:pPr marL="12700" marR="99695">
              <a:lnSpc>
                <a:spcPts val="2880"/>
              </a:lnSpc>
              <a:spcBef>
                <a:spcPts val="175"/>
              </a:spcBef>
              <a:buSzPct val="95000"/>
              <a:buChar char="•"/>
              <a:tabLst>
                <a:tab pos="112395" algn="l"/>
              </a:tabLst>
            </a:pPr>
            <a:r>
              <a:rPr sz="2000" spc="-5" dirty="0">
                <a:latin typeface="Comic Sans MS"/>
                <a:cs typeface="Comic Sans MS"/>
              </a:rPr>
              <a:t>Jeśli </a:t>
            </a:r>
            <a:r>
              <a:rPr sz="2000" dirty="0">
                <a:latin typeface="Comic Sans MS"/>
                <a:cs typeface="Comic Sans MS"/>
              </a:rPr>
              <a:t>Twoje </a:t>
            </a:r>
            <a:r>
              <a:rPr sz="2000" spc="-5" dirty="0">
                <a:latin typeface="Comic Sans MS"/>
                <a:cs typeface="Comic Sans MS"/>
              </a:rPr>
              <a:t>miejsce znajduje </a:t>
            </a:r>
            <a:r>
              <a:rPr sz="2000" dirty="0">
                <a:latin typeface="Comic Sans MS"/>
                <a:cs typeface="Comic Sans MS"/>
              </a:rPr>
              <a:t>się w środku </a:t>
            </a:r>
            <a:r>
              <a:rPr sz="2000" spc="-5" dirty="0">
                <a:latin typeface="Comic Sans MS"/>
                <a:cs typeface="Comic Sans MS"/>
              </a:rPr>
              <a:t>rzędu, zajmij je wcześniej,  </a:t>
            </a: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nie </a:t>
            </a:r>
            <a:r>
              <a:rPr sz="2000" dirty="0">
                <a:latin typeface="Comic Sans MS"/>
                <a:cs typeface="Comic Sans MS"/>
              </a:rPr>
              <a:t>pod </a:t>
            </a:r>
            <a:r>
              <a:rPr sz="2000" spc="-5" dirty="0">
                <a:latin typeface="Comic Sans MS"/>
                <a:cs typeface="Comic Sans MS"/>
              </a:rPr>
              <a:t>koniec przerwy. Inaczej będziesz </a:t>
            </a:r>
            <a:r>
              <a:rPr sz="2000" dirty="0">
                <a:latin typeface="Comic Sans MS"/>
                <a:cs typeface="Comic Sans MS"/>
              </a:rPr>
              <a:t>musiał </a:t>
            </a:r>
            <a:r>
              <a:rPr sz="2000" spc="-5" dirty="0">
                <a:latin typeface="Comic Sans MS"/>
                <a:cs typeface="Comic Sans MS"/>
              </a:rPr>
              <a:t>przepychać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się</a:t>
            </a:r>
            <a:endParaRPr sz="2000">
              <a:latin typeface="Comic Sans MS"/>
              <a:cs typeface="Comic Sans MS"/>
            </a:endParaRPr>
          </a:p>
          <a:p>
            <a:pPr marL="12700" marR="146685">
              <a:lnSpc>
                <a:spcPts val="2880"/>
              </a:lnSpc>
              <a:spcBef>
                <a:spcPts val="5"/>
              </a:spcBef>
            </a:pPr>
            <a:r>
              <a:rPr sz="2000" spc="-5" dirty="0">
                <a:latin typeface="Comic Sans MS"/>
                <a:cs typeface="Comic Sans MS"/>
              </a:rPr>
              <a:t>przez kolana innych </a:t>
            </a:r>
            <a:r>
              <a:rPr sz="2000" dirty="0">
                <a:latin typeface="Comic Sans MS"/>
                <a:cs typeface="Comic Sans MS"/>
              </a:rPr>
              <a:t>i </a:t>
            </a:r>
            <a:r>
              <a:rPr sz="2000" spc="-5" dirty="0">
                <a:latin typeface="Comic Sans MS"/>
                <a:cs typeface="Comic Sans MS"/>
              </a:rPr>
              <a:t>będzie </a:t>
            </a:r>
            <a:r>
              <a:rPr sz="2000" dirty="0">
                <a:latin typeface="Comic Sans MS"/>
                <a:cs typeface="Comic Sans MS"/>
              </a:rPr>
              <a:t>ci </a:t>
            </a:r>
            <a:r>
              <a:rPr sz="2000" spc="-5" dirty="0">
                <a:latin typeface="Comic Sans MS"/>
                <a:cs typeface="Comic Sans MS"/>
              </a:rPr>
              <a:t>wstyd (przeprosin wtedy nie </a:t>
            </a:r>
            <a:r>
              <a:rPr sz="2000" dirty="0">
                <a:latin typeface="Comic Sans MS"/>
                <a:cs typeface="Comic Sans MS"/>
              </a:rPr>
              <a:t>ma </a:t>
            </a:r>
            <a:r>
              <a:rPr sz="2000" spc="-5" dirty="0">
                <a:latin typeface="Comic Sans MS"/>
                <a:cs typeface="Comic Sans MS"/>
              </a:rPr>
              <a:t>końca).  </a:t>
            </a:r>
            <a:r>
              <a:rPr sz="2000" dirty="0">
                <a:latin typeface="Comic Sans MS"/>
                <a:cs typeface="Comic Sans MS"/>
              </a:rPr>
              <a:t>Przeproś i podziękuj </a:t>
            </a:r>
            <a:r>
              <a:rPr sz="2000" spc="-5" dirty="0">
                <a:latin typeface="Comic Sans MS"/>
                <a:cs typeface="Comic Sans MS"/>
              </a:rPr>
              <a:t>tym, którzy </a:t>
            </a:r>
            <a:r>
              <a:rPr sz="2000" dirty="0">
                <a:latin typeface="Comic Sans MS"/>
                <a:cs typeface="Comic Sans MS"/>
              </a:rPr>
              <a:t>Cię </a:t>
            </a:r>
            <a:r>
              <a:rPr sz="2000" spc="-5" dirty="0">
                <a:latin typeface="Comic Sans MS"/>
                <a:cs typeface="Comic Sans MS"/>
              </a:rPr>
              <a:t>przepuszczą. </a:t>
            </a:r>
            <a:r>
              <a:rPr sz="2000" dirty="0">
                <a:latin typeface="Comic Sans MS"/>
                <a:cs typeface="Comic Sans MS"/>
              </a:rPr>
              <a:t>I pamiętaj, </a:t>
            </a:r>
            <a:r>
              <a:rPr sz="2000" spc="-5" dirty="0">
                <a:latin typeface="Comic Sans MS"/>
                <a:cs typeface="Comic Sans MS"/>
              </a:rPr>
              <a:t>aby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iść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Comic Sans MS"/>
                <a:cs typeface="Comic Sans MS"/>
              </a:rPr>
              <a:t>do </a:t>
            </a:r>
            <a:r>
              <a:rPr sz="2000" spc="-5" dirty="0">
                <a:latin typeface="Comic Sans MS"/>
                <a:cs typeface="Comic Sans MS"/>
              </a:rPr>
              <a:t>swojego krzesła przodem </a:t>
            </a:r>
            <a:r>
              <a:rPr sz="2000" dirty="0">
                <a:latin typeface="Comic Sans MS"/>
                <a:cs typeface="Comic Sans MS"/>
              </a:rPr>
              <a:t>do </a:t>
            </a:r>
            <a:r>
              <a:rPr sz="2000" spc="-5" dirty="0">
                <a:latin typeface="Comic Sans MS"/>
                <a:cs typeface="Comic Sans MS"/>
              </a:rPr>
              <a:t>widzów, których </a:t>
            </a:r>
            <a:r>
              <a:rPr sz="2000" dirty="0">
                <a:latin typeface="Comic Sans MS"/>
                <a:cs typeface="Comic Sans MS"/>
              </a:rPr>
              <a:t>mijasz, a </a:t>
            </a:r>
            <a:r>
              <a:rPr sz="2000" spc="-5" dirty="0">
                <a:latin typeface="Comic Sans MS"/>
                <a:cs typeface="Comic Sans MS"/>
              </a:rPr>
              <a:t>tyłem</a:t>
            </a:r>
            <a:r>
              <a:rPr sz="2000" spc="-1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do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mic Sans MS"/>
                <a:cs typeface="Comic Sans MS"/>
              </a:rPr>
              <a:t>oparć poprzedniego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rzędu.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453" y="899922"/>
            <a:ext cx="5090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Kto </a:t>
            </a:r>
            <a:r>
              <a:rPr sz="4000" spc="-10" dirty="0"/>
              <a:t>komu </a:t>
            </a:r>
            <a:r>
              <a:rPr sz="4000" spc="-5" dirty="0"/>
              <a:t>się </a:t>
            </a:r>
            <a:r>
              <a:rPr sz="4000" spc="-10" dirty="0"/>
              <a:t>kłania?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713601" y="4398962"/>
            <a:ext cx="2430399" cy="2459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6892" y="1634464"/>
            <a:ext cx="760222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Czasem, choćby </a:t>
            </a:r>
            <a:r>
              <a:rPr sz="2000" spc="-5" dirty="0">
                <a:latin typeface="Comic Sans MS"/>
                <a:cs typeface="Comic Sans MS"/>
              </a:rPr>
              <a:t>człowiek </a:t>
            </a:r>
            <a:r>
              <a:rPr sz="2000" dirty="0">
                <a:latin typeface="Comic Sans MS"/>
                <a:cs typeface="Comic Sans MS"/>
              </a:rPr>
              <a:t>chciał, </a:t>
            </a:r>
            <a:r>
              <a:rPr sz="2000" spc="-5" dirty="0">
                <a:latin typeface="Comic Sans MS"/>
                <a:cs typeface="Comic Sans MS"/>
              </a:rPr>
              <a:t>nie </a:t>
            </a:r>
            <a:r>
              <a:rPr sz="2000" dirty="0">
                <a:latin typeface="Comic Sans MS"/>
                <a:cs typeface="Comic Sans MS"/>
              </a:rPr>
              <a:t>może podać </a:t>
            </a:r>
            <a:r>
              <a:rPr sz="2000" spc="-5" dirty="0">
                <a:latin typeface="Comic Sans MS"/>
                <a:cs typeface="Comic Sans MS"/>
              </a:rPr>
              <a:t>ręki, bo </a:t>
            </a:r>
            <a:r>
              <a:rPr sz="2000" dirty="0">
                <a:latin typeface="Comic Sans MS"/>
                <a:cs typeface="Comic Sans MS"/>
              </a:rPr>
              <a:t>obydwie  osoby </a:t>
            </a:r>
            <a:r>
              <a:rPr sz="2000" spc="-5" dirty="0">
                <a:latin typeface="Comic Sans MS"/>
                <a:cs typeface="Comic Sans MS"/>
              </a:rPr>
              <a:t>dzieli </a:t>
            </a:r>
            <a:r>
              <a:rPr sz="2000" dirty="0">
                <a:latin typeface="Comic Sans MS"/>
                <a:cs typeface="Comic Sans MS"/>
              </a:rPr>
              <a:t>szyba, </a:t>
            </a:r>
            <a:r>
              <a:rPr sz="2000" spc="-5" dirty="0">
                <a:latin typeface="Comic Sans MS"/>
                <a:cs typeface="Comic Sans MS"/>
              </a:rPr>
              <a:t>korytarz, </a:t>
            </a:r>
            <a:r>
              <a:rPr sz="2000" dirty="0">
                <a:latin typeface="Comic Sans MS"/>
                <a:cs typeface="Comic Sans MS"/>
              </a:rPr>
              <a:t>ulica itp. </a:t>
            </a:r>
            <a:r>
              <a:rPr sz="2000" b="1" dirty="0">
                <a:latin typeface="Comic Sans MS"/>
                <a:cs typeface="Comic Sans MS"/>
              </a:rPr>
              <a:t>W </a:t>
            </a:r>
            <a:r>
              <a:rPr sz="2000" b="1" spc="-5" dirty="0">
                <a:latin typeface="Comic Sans MS"/>
                <a:cs typeface="Comic Sans MS"/>
              </a:rPr>
              <a:t>takiej</a:t>
            </a:r>
            <a:r>
              <a:rPr sz="2000" b="1" spc="-10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sytuacji:</a:t>
            </a:r>
            <a:endParaRPr sz="2000">
              <a:latin typeface="Comic Sans MS"/>
              <a:cs typeface="Comic Sans MS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har char="-"/>
              <a:tabLst>
                <a:tab pos="195580" algn="l"/>
              </a:tabLst>
            </a:pPr>
            <a:r>
              <a:rPr sz="2000" spc="-5" dirty="0">
                <a:latin typeface="Comic Sans MS"/>
                <a:cs typeface="Comic Sans MS"/>
              </a:rPr>
              <a:t>mężczyzna kłania </a:t>
            </a:r>
            <a:r>
              <a:rPr sz="2000" dirty="0">
                <a:latin typeface="Comic Sans MS"/>
                <a:cs typeface="Comic Sans MS"/>
              </a:rPr>
              <a:t>się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kobiecie,</a:t>
            </a:r>
            <a:endParaRPr sz="2000">
              <a:latin typeface="Comic Sans MS"/>
              <a:cs typeface="Comic Sans MS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har char="-"/>
              <a:tabLst>
                <a:tab pos="195580" algn="l"/>
              </a:tabLst>
            </a:pPr>
            <a:r>
              <a:rPr sz="2000" dirty="0">
                <a:latin typeface="Comic Sans MS"/>
                <a:cs typeface="Comic Sans MS"/>
              </a:rPr>
              <a:t>młodszy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starszemu,</a:t>
            </a:r>
            <a:endParaRPr sz="2000">
              <a:latin typeface="Comic Sans MS"/>
              <a:cs typeface="Comic Sans MS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har char="-"/>
              <a:tabLst>
                <a:tab pos="195580" algn="l"/>
              </a:tabLst>
            </a:pPr>
            <a:r>
              <a:rPr sz="2000" spc="-5" dirty="0">
                <a:latin typeface="Comic Sans MS"/>
                <a:cs typeface="Comic Sans MS"/>
              </a:rPr>
              <a:t>podwładny szefowi (ale już: szef </a:t>
            </a:r>
            <a:r>
              <a:rPr sz="2000" dirty="0">
                <a:latin typeface="Comic Sans MS"/>
                <a:cs typeface="Comic Sans MS"/>
              </a:rPr>
              <a:t>-</a:t>
            </a:r>
            <a:r>
              <a:rPr sz="2000" spc="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podwładnej),</a:t>
            </a:r>
            <a:endParaRPr sz="2000">
              <a:latin typeface="Comic Sans MS"/>
              <a:cs typeface="Comic Sans MS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har char="-"/>
              <a:tabLst>
                <a:tab pos="195580" algn="l"/>
              </a:tabLst>
            </a:pPr>
            <a:r>
              <a:rPr sz="2000" spc="-5" dirty="0">
                <a:latin typeface="Comic Sans MS"/>
                <a:cs typeface="Comic Sans MS"/>
              </a:rPr>
              <a:t>idący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stojącemu,</a:t>
            </a:r>
            <a:endParaRPr sz="2000">
              <a:latin typeface="Comic Sans MS"/>
              <a:cs typeface="Comic Sans MS"/>
            </a:endParaRPr>
          </a:p>
          <a:p>
            <a:pPr marL="195580" indent="-182880">
              <a:lnSpc>
                <a:spcPct val="100000"/>
              </a:lnSpc>
              <a:spcBef>
                <a:spcPts val="484"/>
              </a:spcBef>
              <a:buChar char="-"/>
              <a:tabLst>
                <a:tab pos="195580" algn="l"/>
              </a:tabLst>
            </a:pPr>
            <a:r>
              <a:rPr sz="2000" spc="-5" dirty="0">
                <a:latin typeface="Comic Sans MS"/>
                <a:cs typeface="Comic Sans MS"/>
              </a:rPr>
              <a:t>jadący </a:t>
            </a:r>
            <a:r>
              <a:rPr sz="2000" dirty="0">
                <a:latin typeface="Comic Sans MS"/>
                <a:cs typeface="Comic Sans MS"/>
              </a:rPr>
              <a:t>samochodem </a:t>
            </a:r>
            <a:r>
              <a:rPr sz="2000" spc="-5" dirty="0">
                <a:latin typeface="Comic Sans MS"/>
                <a:cs typeface="Comic Sans MS"/>
              </a:rPr>
              <a:t>idącemu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pieszo,</a:t>
            </a:r>
            <a:endParaRPr sz="2000">
              <a:latin typeface="Comic Sans MS"/>
              <a:cs typeface="Comic Sans MS"/>
            </a:endParaRPr>
          </a:p>
          <a:p>
            <a:pPr marL="195580" marR="156845" indent="-195580">
              <a:lnSpc>
                <a:spcPct val="120000"/>
              </a:lnSpc>
              <a:buChar char="-"/>
              <a:tabLst>
                <a:tab pos="195580" algn="l"/>
              </a:tabLst>
            </a:pPr>
            <a:r>
              <a:rPr sz="2000" spc="-5" dirty="0">
                <a:latin typeface="Comic Sans MS"/>
                <a:cs typeface="Comic Sans MS"/>
              </a:rPr>
              <a:t>jedna </a:t>
            </a:r>
            <a:r>
              <a:rPr sz="2000" dirty="0">
                <a:latin typeface="Comic Sans MS"/>
                <a:cs typeface="Comic Sans MS"/>
              </a:rPr>
              <a:t>osoba grupie </a:t>
            </a:r>
            <a:r>
              <a:rPr sz="2000" spc="-5" dirty="0">
                <a:latin typeface="Comic Sans MS"/>
                <a:cs typeface="Comic Sans MS"/>
              </a:rPr>
              <a:t>(ale jeśli tą </a:t>
            </a:r>
            <a:r>
              <a:rPr sz="2000" dirty="0">
                <a:latin typeface="Comic Sans MS"/>
                <a:cs typeface="Comic Sans MS"/>
              </a:rPr>
              <a:t>osobą </a:t>
            </a:r>
            <a:r>
              <a:rPr sz="2000" spc="-5" dirty="0">
                <a:latin typeface="Comic Sans MS"/>
                <a:cs typeface="Comic Sans MS"/>
              </a:rPr>
              <a:t>jest kobieta, </a:t>
            </a:r>
            <a:r>
              <a:rPr sz="2000" dirty="0">
                <a:latin typeface="Comic Sans MS"/>
                <a:cs typeface="Comic Sans MS"/>
              </a:rPr>
              <a:t>a w grupie  stoją </a:t>
            </a:r>
            <a:r>
              <a:rPr sz="2000" spc="-5" dirty="0">
                <a:latin typeface="Comic Sans MS"/>
                <a:cs typeface="Comic Sans MS"/>
              </a:rPr>
              <a:t>sami </a:t>
            </a:r>
            <a:r>
              <a:rPr sz="2000" dirty="0">
                <a:latin typeface="Comic Sans MS"/>
                <a:cs typeface="Comic Sans MS"/>
              </a:rPr>
              <a:t>mężczyźni, </a:t>
            </a:r>
            <a:r>
              <a:rPr sz="2000" spc="-5" dirty="0">
                <a:latin typeface="Comic Sans MS"/>
                <a:cs typeface="Comic Sans MS"/>
              </a:rPr>
              <a:t>kolejność jest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odwrotna),</a:t>
            </a:r>
            <a:endParaRPr sz="2000">
              <a:latin typeface="Comic Sans MS"/>
              <a:cs typeface="Comic Sans MS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har char="-"/>
              <a:tabLst>
                <a:tab pos="195580" algn="l"/>
              </a:tabLst>
            </a:pPr>
            <a:r>
              <a:rPr sz="2000" spc="-5" dirty="0">
                <a:latin typeface="Comic Sans MS"/>
                <a:cs typeface="Comic Sans MS"/>
              </a:rPr>
              <a:t>idący </a:t>
            </a:r>
            <a:r>
              <a:rPr sz="2000" dirty="0">
                <a:latin typeface="Comic Sans MS"/>
                <a:cs typeface="Comic Sans MS"/>
              </a:rPr>
              <a:t>schodami w górę schodzącemu w</a:t>
            </a:r>
            <a:r>
              <a:rPr sz="2000" spc="-8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dół,</a:t>
            </a:r>
            <a:endParaRPr sz="2000">
              <a:latin typeface="Comic Sans MS"/>
              <a:cs typeface="Comic Sans MS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har char="-"/>
              <a:tabLst>
                <a:tab pos="195580" algn="l"/>
              </a:tabLst>
            </a:pPr>
            <a:r>
              <a:rPr sz="2000" dirty="0">
                <a:latin typeface="Comic Sans MS"/>
                <a:cs typeface="Comic Sans MS"/>
              </a:rPr>
              <a:t>wchodzący obecnym w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pomieszczeniu.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551" y="4797361"/>
            <a:ext cx="1778000" cy="1741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728" y="979170"/>
            <a:ext cx="568515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/>
              <a:t>Obowiązek </a:t>
            </a:r>
            <a:r>
              <a:rPr sz="3500" dirty="0"/>
              <a:t>przywitania</a:t>
            </a:r>
            <a:r>
              <a:rPr sz="3500" spc="-70" dirty="0"/>
              <a:t> </a:t>
            </a:r>
            <a:r>
              <a:rPr sz="3500" dirty="0"/>
              <a:t>się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186639" y="1602714"/>
            <a:ext cx="784225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96900" indent="-274320">
              <a:lnSpc>
                <a:spcPct val="120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omic Sans MS"/>
                <a:cs typeface="Comic Sans MS"/>
              </a:rPr>
              <a:t>Pamiętaj, </a:t>
            </a:r>
            <a:r>
              <a:rPr sz="2000" spc="-5" dirty="0">
                <a:latin typeface="Comic Sans MS"/>
                <a:cs typeface="Comic Sans MS"/>
              </a:rPr>
              <a:t>że nie popełnisz błędu, </a:t>
            </a:r>
            <a:r>
              <a:rPr sz="2000" dirty="0">
                <a:latin typeface="Comic Sans MS"/>
                <a:cs typeface="Comic Sans MS"/>
              </a:rPr>
              <a:t>gdy </a:t>
            </a:r>
            <a:r>
              <a:rPr sz="2000" spc="-5" dirty="0">
                <a:latin typeface="Comic Sans MS"/>
                <a:cs typeface="Comic Sans MS"/>
              </a:rPr>
              <a:t>przywitasz kogoś </a:t>
            </a:r>
            <a:r>
              <a:rPr sz="2000" spc="-10" dirty="0">
                <a:latin typeface="Comic Sans MS"/>
                <a:cs typeface="Comic Sans MS"/>
              </a:rPr>
              <a:t>jako  </a:t>
            </a:r>
            <a:r>
              <a:rPr sz="2000" spc="-5" dirty="0">
                <a:latin typeface="Comic Sans MS"/>
                <a:cs typeface="Comic Sans MS"/>
              </a:rPr>
              <a:t>pierwszy </a:t>
            </a:r>
            <a:r>
              <a:rPr sz="2000" dirty="0">
                <a:latin typeface="Comic Sans MS"/>
                <a:cs typeface="Comic Sans MS"/>
              </a:rPr>
              <a:t>- </a:t>
            </a:r>
            <a:r>
              <a:rPr sz="2000" spc="-5" dirty="0">
                <a:latin typeface="Comic Sans MS"/>
                <a:cs typeface="Comic Sans MS"/>
              </a:rPr>
              <a:t>bez względu na </a:t>
            </a:r>
            <a:r>
              <a:rPr sz="2000" dirty="0">
                <a:latin typeface="Comic Sans MS"/>
                <a:cs typeface="Comic Sans MS"/>
              </a:rPr>
              <a:t>sytuację i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osobę!</a:t>
            </a:r>
            <a:endParaRPr sz="20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omic Sans MS"/>
                <a:cs typeface="Comic Sans MS"/>
              </a:rPr>
              <a:t>Nie </a:t>
            </a:r>
            <a:r>
              <a:rPr sz="2000" spc="-5" dirty="0">
                <a:latin typeface="Comic Sans MS"/>
                <a:cs typeface="Comic Sans MS"/>
              </a:rPr>
              <a:t>powtarzaj powitania tego </a:t>
            </a:r>
            <a:r>
              <a:rPr sz="2000" dirty="0">
                <a:latin typeface="Comic Sans MS"/>
                <a:cs typeface="Comic Sans MS"/>
              </a:rPr>
              <a:t>samego </a:t>
            </a:r>
            <a:r>
              <a:rPr sz="2000" spc="-5" dirty="0">
                <a:latin typeface="Comic Sans MS"/>
                <a:cs typeface="Comic Sans MS"/>
              </a:rPr>
              <a:t>dnia, </a:t>
            </a:r>
            <a:r>
              <a:rPr sz="2000" dirty="0">
                <a:latin typeface="Comic Sans MS"/>
                <a:cs typeface="Comic Sans MS"/>
              </a:rPr>
              <a:t>gdy </a:t>
            </a:r>
            <a:r>
              <a:rPr sz="2000" spc="-5" dirty="0">
                <a:latin typeface="Comic Sans MS"/>
                <a:cs typeface="Comic Sans MS"/>
              </a:rPr>
              <a:t>spotykasz tę</a:t>
            </a:r>
            <a:endParaRPr sz="20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mic Sans MS"/>
                <a:cs typeface="Comic Sans MS"/>
              </a:rPr>
              <a:t>samą </a:t>
            </a:r>
            <a:r>
              <a:rPr sz="2000" dirty="0">
                <a:latin typeface="Comic Sans MS"/>
                <a:cs typeface="Comic Sans MS"/>
              </a:rPr>
              <a:t>osobę - </a:t>
            </a:r>
            <a:r>
              <a:rPr sz="2000" spc="-5" dirty="0">
                <a:latin typeface="Comic Sans MS"/>
                <a:cs typeface="Comic Sans MS"/>
              </a:rPr>
              <a:t>wystarczy </a:t>
            </a:r>
            <a:r>
              <a:rPr sz="2000" dirty="0">
                <a:latin typeface="Comic Sans MS"/>
                <a:cs typeface="Comic Sans MS"/>
              </a:rPr>
              <a:t>uśmiech lub </a:t>
            </a:r>
            <a:r>
              <a:rPr sz="2000" spc="-5" dirty="0">
                <a:latin typeface="Comic Sans MS"/>
                <a:cs typeface="Comic Sans MS"/>
              </a:rPr>
              <a:t>skinienie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głowy.</a:t>
            </a:r>
            <a:endParaRPr sz="2000">
              <a:latin typeface="Comic Sans MS"/>
              <a:cs typeface="Comic Sans MS"/>
            </a:endParaRPr>
          </a:p>
          <a:p>
            <a:pPr marL="287020" marR="540385" indent="-274320">
              <a:lnSpc>
                <a:spcPct val="12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omic Sans MS"/>
                <a:cs typeface="Comic Sans MS"/>
              </a:rPr>
              <a:t>Zdejmij rękawiczki, </a:t>
            </a:r>
            <a:r>
              <a:rPr sz="2000" dirty="0">
                <a:latin typeface="Comic Sans MS"/>
                <a:cs typeface="Comic Sans MS"/>
              </a:rPr>
              <a:t>gdy </a:t>
            </a:r>
            <a:r>
              <a:rPr sz="2000" spc="-5" dirty="0">
                <a:latin typeface="Comic Sans MS"/>
                <a:cs typeface="Comic Sans MS"/>
              </a:rPr>
              <a:t>widzisz, że </a:t>
            </a:r>
            <a:r>
              <a:rPr sz="2000" dirty="0">
                <a:latin typeface="Comic Sans MS"/>
                <a:cs typeface="Comic Sans MS"/>
              </a:rPr>
              <a:t>osoba, z </a:t>
            </a:r>
            <a:r>
              <a:rPr sz="2000" spc="-5" dirty="0">
                <a:latin typeface="Comic Sans MS"/>
                <a:cs typeface="Comic Sans MS"/>
              </a:rPr>
              <a:t>którą masz </a:t>
            </a:r>
            <a:r>
              <a:rPr sz="2000" dirty="0">
                <a:latin typeface="Comic Sans MS"/>
                <a:cs typeface="Comic Sans MS"/>
              </a:rPr>
              <a:t>się  </a:t>
            </a:r>
            <a:r>
              <a:rPr sz="2000" spc="-5" dirty="0">
                <a:latin typeface="Comic Sans MS"/>
                <a:cs typeface="Comic Sans MS"/>
              </a:rPr>
              <a:t>przywitać, </a:t>
            </a:r>
            <a:r>
              <a:rPr sz="2000" dirty="0">
                <a:latin typeface="Comic Sans MS"/>
                <a:cs typeface="Comic Sans MS"/>
              </a:rPr>
              <a:t>czyni </a:t>
            </a:r>
            <a:r>
              <a:rPr sz="2000" spc="-5" dirty="0">
                <a:latin typeface="Comic Sans MS"/>
                <a:cs typeface="Comic Sans MS"/>
              </a:rPr>
              <a:t>taki gest. </a:t>
            </a:r>
            <a:r>
              <a:rPr sz="2000" dirty="0">
                <a:latin typeface="Comic Sans MS"/>
                <a:cs typeface="Comic Sans MS"/>
              </a:rPr>
              <a:t>Pań </a:t>
            </a:r>
            <a:r>
              <a:rPr sz="2000" spc="-5" dirty="0">
                <a:latin typeface="Comic Sans MS"/>
                <a:cs typeface="Comic Sans MS"/>
              </a:rPr>
              <a:t>to nie dotyczy, </a:t>
            </a:r>
            <a:r>
              <a:rPr sz="2000" dirty="0">
                <a:latin typeface="Comic Sans MS"/>
                <a:cs typeface="Comic Sans MS"/>
              </a:rPr>
              <a:t>mogą </a:t>
            </a:r>
            <a:r>
              <a:rPr sz="2000" spc="-5" dirty="0">
                <a:latin typeface="Comic Sans MS"/>
                <a:cs typeface="Comic Sans MS"/>
              </a:rPr>
              <a:t>zostać  </a:t>
            </a:r>
            <a:r>
              <a:rPr sz="2000" dirty="0">
                <a:latin typeface="Comic Sans MS"/>
                <a:cs typeface="Comic Sans MS"/>
              </a:rPr>
              <a:t>w </a:t>
            </a:r>
            <a:r>
              <a:rPr sz="2000" spc="-5" dirty="0">
                <a:latin typeface="Comic Sans MS"/>
                <a:cs typeface="Comic Sans MS"/>
              </a:rPr>
              <a:t>rękawiczkach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2630" dirty="0">
                <a:latin typeface="Wingdings"/>
                <a:cs typeface="Wingdings"/>
              </a:rPr>
              <a:t></a:t>
            </a:r>
            <a:endParaRPr sz="2000">
              <a:latin typeface="Wingdings"/>
              <a:cs typeface="Wingdings"/>
            </a:endParaRPr>
          </a:p>
          <a:p>
            <a:pPr marL="287020" marR="5080" indent="-274320">
              <a:lnSpc>
                <a:spcPct val="12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omic Sans MS"/>
                <a:cs typeface="Comic Sans MS"/>
              </a:rPr>
              <a:t>Pozdrowienie </a:t>
            </a:r>
            <a:r>
              <a:rPr sz="2000" spc="-5" dirty="0">
                <a:latin typeface="Comic Sans MS"/>
                <a:cs typeface="Comic Sans MS"/>
              </a:rPr>
              <a:t>zebranych </a:t>
            </a:r>
            <a:r>
              <a:rPr sz="2000" dirty="0">
                <a:latin typeface="Comic Sans MS"/>
                <a:cs typeface="Comic Sans MS"/>
              </a:rPr>
              <a:t>w </a:t>
            </a:r>
            <a:r>
              <a:rPr sz="2000" spc="-5" dirty="0">
                <a:latin typeface="Comic Sans MS"/>
                <a:cs typeface="Comic Sans MS"/>
              </a:rPr>
              <a:t>pomieszczeniu </a:t>
            </a:r>
            <a:r>
              <a:rPr sz="2000" dirty="0">
                <a:latin typeface="Comic Sans MS"/>
                <a:cs typeface="Comic Sans MS"/>
              </a:rPr>
              <a:t>słowami </a:t>
            </a:r>
            <a:r>
              <a:rPr sz="2000" spc="-5" dirty="0">
                <a:latin typeface="Comic Sans MS"/>
                <a:cs typeface="Comic Sans MS"/>
              </a:rPr>
              <a:t>"</a:t>
            </a:r>
            <a:r>
              <a:rPr sz="2000" b="1" i="1" spc="-5" dirty="0">
                <a:latin typeface="Comic Sans MS"/>
                <a:cs typeface="Comic Sans MS"/>
              </a:rPr>
              <a:t>Ogólne dzień  dobry</a:t>
            </a:r>
            <a:r>
              <a:rPr sz="2000" spc="-5" dirty="0">
                <a:latin typeface="Comic Sans MS"/>
                <a:cs typeface="Comic Sans MS"/>
              </a:rPr>
              <a:t>" to dość lekceważące zachowanie. Dopuszczalne jest  jedynie wtedy, kiedy próba </a:t>
            </a:r>
            <a:r>
              <a:rPr sz="2000" dirty="0">
                <a:latin typeface="Comic Sans MS"/>
                <a:cs typeface="Comic Sans MS"/>
              </a:rPr>
              <a:t>osobistego </a:t>
            </a:r>
            <a:r>
              <a:rPr sz="2000" spc="-5" dirty="0">
                <a:latin typeface="Comic Sans MS"/>
                <a:cs typeface="Comic Sans MS"/>
              </a:rPr>
              <a:t>przywitania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się</a:t>
            </a:r>
            <a:endParaRPr sz="20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Comic Sans MS"/>
                <a:cs typeface="Comic Sans MS"/>
              </a:rPr>
              <a:t>z </a:t>
            </a:r>
            <a:r>
              <a:rPr sz="2000" spc="-5" dirty="0">
                <a:latin typeface="Comic Sans MS"/>
                <a:cs typeface="Comic Sans MS"/>
              </a:rPr>
              <a:t>każdym narobiłaby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zamieszania.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777" y="855090"/>
            <a:ext cx="75418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Chcemy być </a:t>
            </a:r>
            <a:r>
              <a:rPr sz="3000" dirty="0"/>
              <a:t>szanowani - szanujmy</a:t>
            </a:r>
            <a:r>
              <a:rPr sz="3000" spc="-105" dirty="0"/>
              <a:t> </a:t>
            </a:r>
            <a:r>
              <a:rPr sz="3000" dirty="0"/>
              <a:t>swoje  </a:t>
            </a:r>
            <a:r>
              <a:rPr sz="3000" spc="-5" dirty="0"/>
              <a:t>symbole!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29590" y="1904768"/>
            <a:ext cx="8253730" cy="364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20000"/>
              </a:lnSpc>
              <a:spcBef>
                <a:spcPts val="10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mic Sans MS"/>
                <a:cs typeface="Comic Sans MS"/>
              </a:rPr>
              <a:t>To proste stwierdzenie </a:t>
            </a:r>
            <a:r>
              <a:rPr sz="2200" spc="-10" dirty="0">
                <a:latin typeface="Comic Sans MS"/>
                <a:cs typeface="Comic Sans MS"/>
              </a:rPr>
              <a:t>odnosi </a:t>
            </a:r>
            <a:r>
              <a:rPr sz="2200" spc="-5" dirty="0">
                <a:latin typeface="Comic Sans MS"/>
                <a:cs typeface="Comic Sans MS"/>
              </a:rPr>
              <a:t>się do </a:t>
            </a:r>
            <a:r>
              <a:rPr sz="2200" spc="-10" dirty="0">
                <a:latin typeface="Comic Sans MS"/>
                <a:cs typeface="Comic Sans MS"/>
              </a:rPr>
              <a:t>symboli, które decydują  </a:t>
            </a:r>
            <a:r>
              <a:rPr sz="2200" spc="-5" dirty="0">
                <a:latin typeface="Comic Sans MS"/>
                <a:cs typeface="Comic Sans MS"/>
              </a:rPr>
              <a:t>o tożsamości </a:t>
            </a:r>
            <a:r>
              <a:rPr sz="2200" spc="-10" dirty="0">
                <a:latin typeface="Comic Sans MS"/>
                <a:cs typeface="Comic Sans MS"/>
              </a:rPr>
              <a:t>naszego </a:t>
            </a:r>
            <a:r>
              <a:rPr sz="2200" spc="-5" dirty="0">
                <a:latin typeface="Comic Sans MS"/>
                <a:cs typeface="Comic Sans MS"/>
              </a:rPr>
              <a:t>państwa. </a:t>
            </a:r>
            <a:r>
              <a:rPr sz="2200" spc="-10" dirty="0">
                <a:latin typeface="Comic Sans MS"/>
                <a:cs typeface="Comic Sans MS"/>
              </a:rPr>
              <a:t>Stanowią </a:t>
            </a:r>
            <a:r>
              <a:rPr sz="2200" spc="-5" dirty="0">
                <a:latin typeface="Comic Sans MS"/>
                <a:cs typeface="Comic Sans MS"/>
              </a:rPr>
              <a:t>nierozerwalną część  </a:t>
            </a:r>
            <a:r>
              <a:rPr sz="2200" spc="-10" dirty="0">
                <a:latin typeface="Comic Sans MS"/>
                <a:cs typeface="Comic Sans MS"/>
              </a:rPr>
              <a:t>tradycji </a:t>
            </a:r>
            <a:r>
              <a:rPr sz="2200" spc="-5" dirty="0">
                <a:latin typeface="Comic Sans MS"/>
                <a:cs typeface="Comic Sans MS"/>
              </a:rPr>
              <a:t>Polski i Polaków. Poszanowanie </a:t>
            </a:r>
            <a:r>
              <a:rPr sz="2200" spc="-10" dirty="0">
                <a:latin typeface="Comic Sans MS"/>
                <a:cs typeface="Comic Sans MS"/>
              </a:rPr>
              <a:t>dla nich </a:t>
            </a:r>
            <a:r>
              <a:rPr sz="2200" spc="-5" dirty="0">
                <a:latin typeface="Comic Sans MS"/>
                <a:cs typeface="Comic Sans MS"/>
              </a:rPr>
              <a:t>powinno stać  się </a:t>
            </a:r>
            <a:r>
              <a:rPr sz="2200" spc="-10" dirty="0">
                <a:latin typeface="Comic Sans MS"/>
                <a:cs typeface="Comic Sans MS"/>
              </a:rPr>
              <a:t>zewnętrzną oznaką </a:t>
            </a:r>
            <a:r>
              <a:rPr sz="2200" spc="-5" dirty="0">
                <a:latin typeface="Comic Sans MS"/>
                <a:cs typeface="Comic Sans MS"/>
              </a:rPr>
              <a:t>patriotyzmu i poświęcenia</a:t>
            </a:r>
            <a:r>
              <a:rPr sz="2200" spc="15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Ojczyźnie.</a:t>
            </a:r>
            <a:endParaRPr sz="2200">
              <a:latin typeface="Comic Sans MS"/>
              <a:cs typeface="Comic Sans MS"/>
            </a:endParaRPr>
          </a:p>
          <a:p>
            <a:pPr marL="287020" marR="653415" indent="-274320" algn="just">
              <a:lnSpc>
                <a:spcPct val="120000"/>
              </a:lnSpc>
              <a:buClr>
                <a:srgbClr val="0AD0D9"/>
              </a:buClr>
              <a:buSzPct val="95454"/>
              <a:buFont typeface="Arial"/>
              <a:buChar char=""/>
              <a:tabLst>
                <a:tab pos="287020" algn="l"/>
              </a:tabLst>
            </a:pPr>
            <a:r>
              <a:rPr sz="2200" b="1" spc="-10" dirty="0">
                <a:latin typeface="Comic Sans MS"/>
                <a:cs typeface="Comic Sans MS"/>
              </a:rPr>
              <a:t>Godło, </a:t>
            </a:r>
            <a:r>
              <a:rPr sz="2200" b="1" spc="-5" dirty="0">
                <a:latin typeface="Comic Sans MS"/>
                <a:cs typeface="Comic Sans MS"/>
              </a:rPr>
              <a:t>flaga i hymn </a:t>
            </a:r>
            <a:r>
              <a:rPr sz="2200" spc="-5" dirty="0">
                <a:latin typeface="Comic Sans MS"/>
                <a:cs typeface="Comic Sans MS"/>
              </a:rPr>
              <a:t>są symbolami </a:t>
            </a:r>
            <a:r>
              <a:rPr sz="2200" spc="-10" dirty="0">
                <a:latin typeface="Comic Sans MS"/>
                <a:cs typeface="Comic Sans MS"/>
              </a:rPr>
              <a:t>naszego </a:t>
            </a:r>
            <a:r>
              <a:rPr sz="2200" spc="-5" dirty="0">
                <a:latin typeface="Comic Sans MS"/>
                <a:cs typeface="Comic Sans MS"/>
              </a:rPr>
              <a:t>państwa, </a:t>
            </a:r>
            <a:r>
              <a:rPr sz="2200" spc="-10" dirty="0">
                <a:latin typeface="Comic Sans MS"/>
                <a:cs typeface="Comic Sans MS"/>
              </a:rPr>
              <a:t>do  których należy odnosić </a:t>
            </a:r>
            <a:r>
              <a:rPr sz="2200" spc="-5" dirty="0">
                <a:latin typeface="Comic Sans MS"/>
                <a:cs typeface="Comic Sans MS"/>
              </a:rPr>
              <a:t>się z </a:t>
            </a:r>
            <a:r>
              <a:rPr sz="2200" spc="-10" dirty="0">
                <a:latin typeface="Comic Sans MS"/>
                <a:cs typeface="Comic Sans MS"/>
              </a:rPr>
              <a:t>należną </a:t>
            </a:r>
            <a:r>
              <a:rPr sz="2200" spc="-5" dirty="0">
                <a:latin typeface="Comic Sans MS"/>
                <a:cs typeface="Comic Sans MS"/>
              </a:rPr>
              <a:t>czcią i szacunkiem.  W Polsce </a:t>
            </a:r>
            <a:r>
              <a:rPr sz="2200" spc="-10" dirty="0">
                <a:latin typeface="Comic Sans MS"/>
                <a:cs typeface="Comic Sans MS"/>
              </a:rPr>
              <a:t>nasze symbole </a:t>
            </a:r>
            <a:r>
              <a:rPr sz="2200" spc="-5" dirty="0">
                <a:latin typeface="Comic Sans MS"/>
                <a:cs typeface="Comic Sans MS"/>
              </a:rPr>
              <a:t>państwowe mają pierwszeństwo  przed </a:t>
            </a:r>
            <a:r>
              <a:rPr sz="2200" spc="-10" dirty="0">
                <a:latin typeface="Comic Sans MS"/>
                <a:cs typeface="Comic Sans MS"/>
              </a:rPr>
              <a:t>każdym </a:t>
            </a:r>
            <a:r>
              <a:rPr sz="2200" spc="-5" dirty="0">
                <a:latin typeface="Comic Sans MS"/>
                <a:cs typeface="Comic Sans MS"/>
              </a:rPr>
              <a:t>innym </a:t>
            </a:r>
            <a:r>
              <a:rPr sz="2200" spc="-10" dirty="0">
                <a:latin typeface="Comic Sans MS"/>
                <a:cs typeface="Comic Sans MS"/>
              </a:rPr>
              <a:t>znakiem, </a:t>
            </a:r>
            <a:r>
              <a:rPr sz="2200" spc="-5" dirty="0">
                <a:latin typeface="Comic Sans MS"/>
                <a:cs typeface="Comic Sans MS"/>
              </a:rPr>
              <a:t>np. znakami </a:t>
            </a:r>
            <a:r>
              <a:rPr sz="2200" spc="-10" dirty="0">
                <a:latin typeface="Comic Sans MS"/>
                <a:cs typeface="Comic Sans MS"/>
              </a:rPr>
              <a:t>stowarzyszeń,  </a:t>
            </a:r>
            <a:r>
              <a:rPr sz="2200" spc="-5" dirty="0">
                <a:latin typeface="Comic Sans MS"/>
                <a:cs typeface="Comic Sans MS"/>
              </a:rPr>
              <a:t>miast, organizacji </a:t>
            </a:r>
            <a:r>
              <a:rPr sz="2200" spc="-10" dirty="0">
                <a:latin typeface="Comic Sans MS"/>
                <a:cs typeface="Comic Sans MS"/>
              </a:rPr>
              <a:t>krajowych </a:t>
            </a:r>
            <a:r>
              <a:rPr sz="2200" spc="-5" dirty="0">
                <a:latin typeface="Comic Sans MS"/>
                <a:cs typeface="Comic Sans MS"/>
              </a:rPr>
              <a:t>i</a:t>
            </a:r>
            <a:r>
              <a:rPr sz="2200" spc="8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międzynarodowych.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5526" y="4652962"/>
            <a:ext cx="2082800" cy="2038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625" y="1625574"/>
            <a:ext cx="7506334" cy="405002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Comic Sans MS"/>
                <a:cs typeface="Comic Sans MS"/>
              </a:rPr>
              <a:t>Podczas </a:t>
            </a:r>
            <a:r>
              <a:rPr sz="2000" spc="-5" dirty="0">
                <a:latin typeface="Comic Sans MS"/>
                <a:cs typeface="Comic Sans MS"/>
              </a:rPr>
              <a:t>wykonywania </a:t>
            </a:r>
            <a:r>
              <a:rPr sz="2000" dirty="0">
                <a:latin typeface="Comic Sans MS"/>
                <a:cs typeface="Comic Sans MS"/>
              </a:rPr>
              <a:t>lub </a:t>
            </a:r>
            <a:r>
              <a:rPr sz="2000" spc="-5" dirty="0">
                <a:latin typeface="Comic Sans MS"/>
                <a:cs typeface="Comic Sans MS"/>
              </a:rPr>
              <a:t>odtwarzania </a:t>
            </a:r>
            <a:r>
              <a:rPr sz="2000" dirty="0">
                <a:latin typeface="Comic Sans MS"/>
                <a:cs typeface="Comic Sans MS"/>
              </a:rPr>
              <a:t>hymnu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państwowego</a:t>
            </a:r>
            <a:endParaRPr sz="2000">
              <a:latin typeface="Comic Sans MS"/>
              <a:cs typeface="Comic Sans MS"/>
            </a:endParaRPr>
          </a:p>
          <a:p>
            <a:pPr marL="12700" marR="15875">
              <a:lnSpc>
                <a:spcPct val="120000"/>
              </a:lnSpc>
            </a:pPr>
            <a:r>
              <a:rPr sz="2000" dirty="0">
                <a:latin typeface="Comic Sans MS"/>
                <a:cs typeface="Comic Sans MS"/>
              </a:rPr>
              <a:t>obowiązuje </a:t>
            </a:r>
            <a:r>
              <a:rPr sz="2000" spc="-5" dirty="0">
                <a:latin typeface="Comic Sans MS"/>
                <a:cs typeface="Comic Sans MS"/>
              </a:rPr>
              <a:t>zachowanie </a:t>
            </a:r>
            <a:r>
              <a:rPr sz="2000" dirty="0">
                <a:latin typeface="Comic Sans MS"/>
                <a:cs typeface="Comic Sans MS"/>
              </a:rPr>
              <a:t>powagi i spokoju, </a:t>
            </a:r>
            <a:r>
              <a:rPr sz="2000" spc="-5" dirty="0">
                <a:latin typeface="Comic Sans MS"/>
                <a:cs typeface="Comic Sans MS"/>
              </a:rPr>
              <a:t>zdjęcie nakrycia </a:t>
            </a:r>
            <a:r>
              <a:rPr sz="2000" dirty="0">
                <a:latin typeface="Comic Sans MS"/>
                <a:cs typeface="Comic Sans MS"/>
              </a:rPr>
              <a:t>głowy  </a:t>
            </a:r>
            <a:r>
              <a:rPr sz="2000" spc="-5" dirty="0">
                <a:latin typeface="Comic Sans MS"/>
                <a:cs typeface="Comic Sans MS"/>
              </a:rPr>
              <a:t>(mężczyźni) oraz przyjęcie postawy zasadniczej </a:t>
            </a:r>
            <a:r>
              <a:rPr sz="2000" dirty="0">
                <a:latin typeface="Comic Sans MS"/>
                <a:cs typeface="Comic Sans MS"/>
              </a:rPr>
              <a:t>-</a:t>
            </a:r>
            <a:r>
              <a:rPr sz="2000" spc="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postawa</a:t>
            </a:r>
            <a:endParaRPr sz="2000">
              <a:latin typeface="Comic Sans MS"/>
              <a:cs typeface="Comic Sans MS"/>
            </a:endParaRPr>
          </a:p>
          <a:p>
            <a:pPr marL="12700" marR="576580">
              <a:lnSpc>
                <a:spcPct val="120000"/>
              </a:lnSpc>
            </a:pPr>
            <a:r>
              <a:rPr sz="2000" spc="-5" dirty="0">
                <a:latin typeface="Comic Sans MS"/>
                <a:cs typeface="Comic Sans MS"/>
              </a:rPr>
              <a:t>wyprostowana, ręce </a:t>
            </a:r>
            <a:r>
              <a:rPr sz="2000" dirty="0">
                <a:latin typeface="Comic Sans MS"/>
                <a:cs typeface="Comic Sans MS"/>
              </a:rPr>
              <a:t>opuszczone </a:t>
            </a:r>
            <a:r>
              <a:rPr sz="2000" spc="-5" dirty="0">
                <a:latin typeface="Comic Sans MS"/>
                <a:cs typeface="Comic Sans MS"/>
              </a:rPr>
              <a:t>(a nie zakładane </a:t>
            </a:r>
            <a:r>
              <a:rPr sz="2000" dirty="0">
                <a:latin typeface="Comic Sans MS"/>
                <a:cs typeface="Comic Sans MS"/>
              </a:rPr>
              <a:t>z </a:t>
            </a:r>
            <a:r>
              <a:rPr sz="2000" spc="-5" dirty="0">
                <a:latin typeface="Comic Sans MS"/>
                <a:cs typeface="Comic Sans MS"/>
              </a:rPr>
              <a:t>przodu,  </a:t>
            </a:r>
            <a:r>
              <a:rPr sz="2000" dirty="0">
                <a:latin typeface="Comic Sans MS"/>
                <a:cs typeface="Comic Sans MS"/>
              </a:rPr>
              <a:t>z tyłu czy </a:t>
            </a:r>
            <a:r>
              <a:rPr sz="2000" spc="-5" dirty="0">
                <a:latin typeface="Comic Sans MS"/>
                <a:cs typeface="Comic Sans MS"/>
              </a:rPr>
              <a:t>na piersiach). Zabrania </a:t>
            </a:r>
            <a:r>
              <a:rPr sz="2000" dirty="0">
                <a:latin typeface="Comic Sans MS"/>
                <a:cs typeface="Comic Sans MS"/>
              </a:rPr>
              <a:t>się </a:t>
            </a:r>
            <a:r>
              <a:rPr sz="2000" spc="-5" dirty="0">
                <a:latin typeface="Comic Sans MS"/>
                <a:cs typeface="Comic Sans MS"/>
              </a:rPr>
              <a:t>wówczas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prowadzenia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mic Sans MS"/>
                <a:cs typeface="Comic Sans MS"/>
              </a:rPr>
              <a:t>rozmów </a:t>
            </a:r>
            <a:r>
              <a:rPr sz="2000" dirty="0">
                <a:latin typeface="Comic Sans MS"/>
                <a:cs typeface="Comic Sans MS"/>
              </a:rPr>
              <a:t>i </a:t>
            </a:r>
            <a:r>
              <a:rPr sz="2000" spc="-5" dirty="0">
                <a:latin typeface="Comic Sans MS"/>
                <a:cs typeface="Comic Sans MS"/>
              </a:rPr>
              <a:t>innych zachowań, nie </a:t>
            </a:r>
            <a:r>
              <a:rPr sz="2000" dirty="0">
                <a:latin typeface="Comic Sans MS"/>
                <a:cs typeface="Comic Sans MS"/>
              </a:rPr>
              <a:t>licujących z </a:t>
            </a:r>
            <a:r>
              <a:rPr sz="2000" spc="-5" dirty="0">
                <a:latin typeface="Comic Sans MS"/>
                <a:cs typeface="Comic Sans MS"/>
              </a:rPr>
              <a:t>powagą słuchania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lub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latin typeface="Comic Sans MS"/>
                <a:cs typeface="Comic Sans MS"/>
              </a:rPr>
              <a:t>śpiewania </a:t>
            </a:r>
            <a:r>
              <a:rPr sz="2000" dirty="0">
                <a:latin typeface="Comic Sans MS"/>
                <a:cs typeface="Comic Sans MS"/>
              </a:rPr>
              <a:t>hymnu. </a:t>
            </a:r>
            <a:r>
              <a:rPr sz="2000" spc="-5" dirty="0">
                <a:latin typeface="Comic Sans MS"/>
                <a:cs typeface="Comic Sans MS"/>
              </a:rPr>
              <a:t>Otaczanie </a:t>
            </a:r>
            <a:r>
              <a:rPr sz="2000" dirty="0">
                <a:latin typeface="Comic Sans MS"/>
                <a:cs typeface="Comic Sans MS"/>
              </a:rPr>
              <a:t>symboli </a:t>
            </a:r>
            <a:r>
              <a:rPr sz="2000" spc="-5" dirty="0">
                <a:latin typeface="Comic Sans MS"/>
                <a:cs typeface="Comic Sans MS"/>
              </a:rPr>
              <a:t>państwowych </a:t>
            </a:r>
            <a:r>
              <a:rPr sz="2000" dirty="0">
                <a:latin typeface="Comic Sans MS"/>
                <a:cs typeface="Comic Sans MS"/>
              </a:rPr>
              <a:t>czcią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oraz</a:t>
            </a:r>
            <a:endParaRPr sz="2000">
              <a:latin typeface="Comic Sans MS"/>
              <a:cs typeface="Comic Sans MS"/>
            </a:endParaRPr>
          </a:p>
          <a:p>
            <a:pPr marL="12700" marR="184785">
              <a:lnSpc>
                <a:spcPct val="120000"/>
              </a:lnSpc>
            </a:pPr>
            <a:r>
              <a:rPr sz="2000" dirty="0">
                <a:latin typeface="Comic Sans MS"/>
                <a:cs typeface="Comic Sans MS"/>
              </a:rPr>
              <a:t>szacunkiem </a:t>
            </a:r>
            <a:r>
              <a:rPr sz="2000" spc="-5" dirty="0">
                <a:latin typeface="Comic Sans MS"/>
                <a:cs typeface="Comic Sans MS"/>
              </a:rPr>
              <a:t>jest prawem </a:t>
            </a:r>
            <a:r>
              <a:rPr sz="2000" dirty="0">
                <a:latin typeface="Comic Sans MS"/>
                <a:cs typeface="Comic Sans MS"/>
              </a:rPr>
              <a:t>i obowiązkiem </a:t>
            </a:r>
            <a:r>
              <a:rPr sz="2000" spc="-5" dirty="0">
                <a:latin typeface="Comic Sans MS"/>
                <a:cs typeface="Comic Sans MS"/>
              </a:rPr>
              <a:t>każdego </a:t>
            </a:r>
            <a:r>
              <a:rPr sz="2000" dirty="0">
                <a:latin typeface="Comic Sans MS"/>
                <a:cs typeface="Comic Sans MS"/>
              </a:rPr>
              <a:t>z </a:t>
            </a:r>
            <a:r>
              <a:rPr sz="2000" spc="-5" dirty="0">
                <a:latin typeface="Comic Sans MS"/>
                <a:cs typeface="Comic Sans MS"/>
              </a:rPr>
              <a:t>nas, dlatego  powinniśmy reagować na wszelkie przejawy ich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braku</a:t>
            </a:r>
            <a:endParaRPr sz="2000">
              <a:latin typeface="Comic Sans MS"/>
              <a:cs typeface="Comic Sans MS"/>
            </a:endParaRPr>
          </a:p>
          <a:p>
            <a:pPr marL="12700" marR="2192020">
              <a:lnSpc>
                <a:spcPts val="2880"/>
              </a:lnSpc>
              <a:spcBef>
                <a:spcPts val="175"/>
              </a:spcBef>
            </a:pPr>
            <a:r>
              <a:rPr sz="2000" dirty="0">
                <a:latin typeface="Comic Sans MS"/>
                <a:cs typeface="Comic Sans MS"/>
              </a:rPr>
              <a:t>czci i szacunku </a:t>
            </a:r>
            <a:r>
              <a:rPr sz="2000" spc="-5" dirty="0">
                <a:latin typeface="Comic Sans MS"/>
                <a:cs typeface="Comic Sans MS"/>
              </a:rPr>
              <a:t>oraz zgłaszać to odpowiednim  </a:t>
            </a:r>
            <a:r>
              <a:rPr sz="2000" dirty="0">
                <a:latin typeface="Comic Sans MS"/>
                <a:cs typeface="Comic Sans MS"/>
              </a:rPr>
              <a:t>organom </a:t>
            </a:r>
            <a:r>
              <a:rPr sz="2000" spc="-5" dirty="0">
                <a:latin typeface="Comic Sans MS"/>
                <a:cs typeface="Comic Sans MS"/>
              </a:rPr>
              <a:t>(np. straży miejskiej,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policji).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625" y="945895"/>
            <a:ext cx="177355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Ważne!</a:t>
            </a:r>
            <a:r>
              <a:rPr sz="3500" spc="-15" dirty="0"/>
              <a:t>!</a:t>
            </a:r>
            <a:r>
              <a:rPr sz="3500" dirty="0"/>
              <a:t>!</a:t>
            </a:r>
            <a:endParaRPr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5375" y="1196975"/>
            <a:ext cx="5330825" cy="382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981075"/>
            <a:ext cx="8534400" cy="695325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rgbClr val="99CCFF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75"/>
              </a:spcBef>
              <a:tabLst>
                <a:tab pos="3231515" algn="l"/>
              </a:tabLst>
            </a:pPr>
            <a:r>
              <a:rPr sz="3600" dirty="0"/>
              <a:t>Co </a:t>
            </a:r>
            <a:r>
              <a:rPr sz="3600" spc="-10" dirty="0"/>
              <a:t>to</a:t>
            </a:r>
            <a:r>
              <a:rPr sz="3600" spc="5" dirty="0"/>
              <a:t> </a:t>
            </a:r>
            <a:r>
              <a:rPr sz="3600" spc="-5" dirty="0"/>
              <a:t>takiego	savoir </a:t>
            </a:r>
            <a:r>
              <a:rPr sz="3600" dirty="0"/>
              <a:t>–</a:t>
            </a:r>
            <a:r>
              <a:rPr sz="3600" spc="-10" dirty="0"/>
              <a:t> </a:t>
            </a:r>
            <a:r>
              <a:rPr sz="3600" spc="-5" dirty="0"/>
              <a:t>vivre?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28600" y="2427351"/>
            <a:ext cx="3838575" cy="3272154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rgbClr val="FFFFFF"/>
            </a:solidFill>
          </a:ln>
        </p:spPr>
        <p:txBody>
          <a:bodyPr vert="horz" wrap="square" lIns="0" tIns="247650" rIns="0" bIns="0" rtlCol="0">
            <a:spAutoFit/>
          </a:bodyPr>
          <a:lstStyle/>
          <a:p>
            <a:pPr marL="281940" marR="142875">
              <a:lnSpc>
                <a:spcPct val="120000"/>
              </a:lnSpc>
              <a:spcBef>
                <a:spcPts val="1950"/>
              </a:spcBef>
              <a:tabLst>
                <a:tab pos="2112010" algn="l"/>
              </a:tabLst>
            </a:pPr>
            <a:r>
              <a:rPr sz="2400" b="1" spc="-5" dirty="0">
                <a:latin typeface="Comic Sans MS"/>
                <a:cs typeface="Comic Sans MS"/>
              </a:rPr>
              <a:t>Savoir –vivre (fr.) to  </a:t>
            </a:r>
            <a:r>
              <a:rPr sz="2400" b="1" dirty="0">
                <a:latin typeface="Comic Sans MS"/>
                <a:cs typeface="Comic Sans MS"/>
              </a:rPr>
              <a:t>zbiór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zasad	dobrego  </a:t>
            </a:r>
            <a:r>
              <a:rPr sz="2400" b="1" dirty="0">
                <a:latin typeface="Comic Sans MS"/>
                <a:cs typeface="Comic Sans MS"/>
              </a:rPr>
              <a:t>wychowania,</a:t>
            </a:r>
            <a:r>
              <a:rPr sz="2400" b="1" spc="-8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znajomość  form towarzyskich,  których </a:t>
            </a:r>
            <a:r>
              <a:rPr sz="2400" b="1" dirty="0">
                <a:latin typeface="Comic Sans MS"/>
                <a:cs typeface="Comic Sans MS"/>
              </a:rPr>
              <a:t>należy  </a:t>
            </a:r>
            <a:r>
              <a:rPr sz="2400" b="1" spc="-5" dirty="0">
                <a:latin typeface="Comic Sans MS"/>
                <a:cs typeface="Comic Sans MS"/>
              </a:rPr>
              <a:t>przestrzegać.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78526" y="4221226"/>
            <a:ext cx="3360674" cy="2503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Odruchy </a:t>
            </a:r>
            <a:r>
              <a:rPr dirty="0"/>
              <a:t>- moje </a:t>
            </a:r>
            <a:r>
              <a:rPr spc="-5" dirty="0"/>
              <a:t>prawdziwe</a:t>
            </a:r>
            <a:r>
              <a:rPr spc="-40" dirty="0"/>
              <a:t> </a:t>
            </a:r>
            <a:r>
              <a:rPr spc="5" dirty="0"/>
              <a:t>JA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2905">
              <a:lnSpc>
                <a:spcPct val="140000"/>
              </a:lnSpc>
              <a:spcBef>
                <a:spcPts val="100"/>
              </a:spcBef>
            </a:pPr>
            <a:r>
              <a:rPr spc="-5" dirty="0"/>
              <a:t>Nie </a:t>
            </a:r>
            <a:r>
              <a:rPr spc="-10" dirty="0"/>
              <a:t>każdy twój ruch </a:t>
            </a:r>
            <a:r>
              <a:rPr spc="-5" dirty="0"/>
              <a:t>czy gest jest przemyślamy. Nie da się </a:t>
            </a:r>
            <a:r>
              <a:rPr dirty="0"/>
              <a:t>non-stop  </a:t>
            </a:r>
            <a:r>
              <a:rPr spc="-10" dirty="0"/>
              <a:t>kontrolować </a:t>
            </a:r>
            <a:r>
              <a:rPr spc="-5" dirty="0"/>
              <a:t>swojego </a:t>
            </a:r>
            <a:r>
              <a:rPr spc="-10" dirty="0"/>
              <a:t>zachowania. </a:t>
            </a:r>
            <a:r>
              <a:rPr spc="-5" dirty="0"/>
              <a:t>Dlatego im więcej </a:t>
            </a:r>
            <a:r>
              <a:rPr spc="-10" dirty="0"/>
              <a:t>dobrych </a:t>
            </a:r>
            <a:r>
              <a:rPr spc="-5" dirty="0"/>
              <a:t>odruchów  w sobie wykształcisz, </a:t>
            </a:r>
            <a:r>
              <a:rPr spc="-10" dirty="0"/>
              <a:t>tym </a:t>
            </a:r>
            <a:r>
              <a:rPr spc="-5" dirty="0"/>
              <a:t>lepiej </a:t>
            </a:r>
            <a:r>
              <a:rPr spc="-10" dirty="0"/>
              <a:t>dla</a:t>
            </a:r>
            <a:r>
              <a:rPr spc="80" dirty="0"/>
              <a:t> </a:t>
            </a:r>
            <a:r>
              <a:rPr spc="-5" dirty="0"/>
              <a:t>ciebie.</a:t>
            </a:r>
          </a:p>
          <a:p>
            <a:pPr marL="460375" indent="-268605">
              <a:lnSpc>
                <a:spcPct val="100000"/>
              </a:lnSpc>
              <a:spcBef>
                <a:spcPts val="915"/>
              </a:spcBef>
              <a:buSzPct val="94736"/>
              <a:buAutoNum type="arabicPeriod"/>
              <a:tabLst>
                <a:tab pos="461009" algn="l"/>
              </a:tabLst>
            </a:pPr>
            <a:r>
              <a:rPr spc="-5" dirty="0"/>
              <a:t>Wkładanie </a:t>
            </a:r>
            <a:r>
              <a:rPr spc="-10" dirty="0"/>
              <a:t>rąk </a:t>
            </a:r>
            <a:r>
              <a:rPr spc="-5" dirty="0"/>
              <a:t>do kieszeni jest bardzo niegrzeczne i fatalnie</a:t>
            </a:r>
            <a:r>
              <a:rPr spc="114" dirty="0"/>
              <a:t> </a:t>
            </a:r>
            <a:r>
              <a:rPr spc="-10" dirty="0"/>
              <a:t>wygląda.</a:t>
            </a:r>
          </a:p>
          <a:p>
            <a:pPr marL="460375" indent="-268605">
              <a:lnSpc>
                <a:spcPct val="100000"/>
              </a:lnSpc>
              <a:spcBef>
                <a:spcPts val="910"/>
              </a:spcBef>
              <a:buSzPct val="94736"/>
              <a:buAutoNum type="arabicPeriod"/>
              <a:tabLst>
                <a:tab pos="461009" algn="l"/>
              </a:tabLst>
            </a:pPr>
            <a:r>
              <a:rPr spc="-10" dirty="0"/>
              <a:t>Jak </a:t>
            </a:r>
            <a:r>
              <a:rPr spc="-5" dirty="0"/>
              <a:t>nie </a:t>
            </a:r>
            <a:r>
              <a:rPr spc="-10" dirty="0"/>
              <a:t>wiesz </a:t>
            </a:r>
            <a:r>
              <a:rPr spc="-5" dirty="0"/>
              <a:t>co zrobić z </a:t>
            </a:r>
            <a:r>
              <a:rPr spc="-10" dirty="0"/>
              <a:t>rękami, </a:t>
            </a:r>
            <a:r>
              <a:rPr spc="-5" dirty="0"/>
              <a:t>spleć je za plecami lub na</a:t>
            </a:r>
            <a:r>
              <a:rPr spc="120" dirty="0"/>
              <a:t> </a:t>
            </a:r>
            <a:r>
              <a:rPr spc="-10" dirty="0"/>
              <a:t>piersiach.</a:t>
            </a:r>
          </a:p>
          <a:p>
            <a:pPr marL="460375" indent="-268605">
              <a:lnSpc>
                <a:spcPct val="100000"/>
              </a:lnSpc>
              <a:spcBef>
                <a:spcPts val="910"/>
              </a:spcBef>
              <a:buSzPct val="94736"/>
              <a:buAutoNum type="arabicPeriod"/>
              <a:tabLst>
                <a:tab pos="461009" algn="l"/>
              </a:tabLst>
            </a:pPr>
            <a:r>
              <a:rPr spc="-5" dirty="0"/>
              <a:t>Podczas spaceru </a:t>
            </a:r>
            <a:r>
              <a:rPr spc="-10" dirty="0"/>
              <a:t>nie </a:t>
            </a:r>
            <a:r>
              <a:rPr spc="-5" dirty="0"/>
              <a:t>wymachuj</a:t>
            </a:r>
            <a:r>
              <a:rPr spc="40" dirty="0"/>
              <a:t> </a:t>
            </a:r>
            <a:r>
              <a:rPr spc="-10" dirty="0"/>
              <a:t>rękami.</a:t>
            </a:r>
          </a:p>
          <a:p>
            <a:pPr marL="460375" indent="-268605">
              <a:lnSpc>
                <a:spcPct val="100000"/>
              </a:lnSpc>
              <a:spcBef>
                <a:spcPts val="915"/>
              </a:spcBef>
              <a:buSzPct val="94736"/>
              <a:buAutoNum type="arabicPeriod"/>
              <a:tabLst>
                <a:tab pos="461009" algn="l"/>
              </a:tabLst>
            </a:pPr>
            <a:r>
              <a:rPr spc="-10" dirty="0"/>
              <a:t>Jeśli </a:t>
            </a:r>
            <a:r>
              <a:rPr spc="-5" dirty="0"/>
              <a:t>na </a:t>
            </a:r>
            <a:r>
              <a:rPr spc="-10" dirty="0"/>
              <a:t>kogoś wpadniesz </a:t>
            </a:r>
            <a:r>
              <a:rPr spc="-5" dirty="0"/>
              <a:t>lub nadepniesz na </a:t>
            </a:r>
            <a:r>
              <a:rPr spc="-10" dirty="0"/>
              <a:t>stopę </a:t>
            </a:r>
            <a:r>
              <a:rPr spc="-5" dirty="0"/>
              <a:t>mów</a:t>
            </a:r>
            <a:r>
              <a:rPr spc="155" dirty="0"/>
              <a:t> </a:t>
            </a:r>
            <a:r>
              <a:rPr spc="-10" dirty="0"/>
              <a:t>"Przepraszam".</a:t>
            </a:r>
          </a:p>
          <a:p>
            <a:pPr marL="460375" marR="189230" indent="-268605">
              <a:lnSpc>
                <a:spcPct val="140000"/>
              </a:lnSpc>
              <a:buSzPct val="94736"/>
              <a:buAutoNum type="arabicPeriod"/>
              <a:tabLst>
                <a:tab pos="461009" algn="l"/>
              </a:tabLst>
            </a:pPr>
            <a:r>
              <a:rPr spc="-5" dirty="0"/>
              <a:t>Komuś spada na </a:t>
            </a:r>
            <a:r>
              <a:rPr spc="-10" dirty="0"/>
              <a:t>drodze rękawiczka </a:t>
            </a:r>
            <a:r>
              <a:rPr spc="-5" dirty="0"/>
              <a:t>(innych </a:t>
            </a:r>
            <a:r>
              <a:rPr spc="-10" dirty="0"/>
              <a:t>przedmiot) </a:t>
            </a:r>
            <a:r>
              <a:rPr spc="-5" dirty="0"/>
              <a:t>- schyl się </a:t>
            </a:r>
            <a:r>
              <a:rPr spc="-10" dirty="0"/>
              <a:t>po  nią </a:t>
            </a:r>
            <a:r>
              <a:rPr spc="-5" dirty="0"/>
              <a:t>i</a:t>
            </a:r>
            <a:r>
              <a:rPr spc="10" dirty="0"/>
              <a:t> </a:t>
            </a:r>
            <a:r>
              <a:rPr spc="-10" dirty="0"/>
              <a:t>podnieś.</a:t>
            </a:r>
          </a:p>
          <a:p>
            <a:pPr marL="460375" indent="-268605">
              <a:lnSpc>
                <a:spcPct val="100000"/>
              </a:lnSpc>
              <a:spcBef>
                <a:spcPts val="915"/>
              </a:spcBef>
              <a:buSzPct val="94736"/>
              <a:buAutoNum type="arabicPeriod"/>
              <a:tabLst>
                <a:tab pos="461009" algn="l"/>
              </a:tabLst>
            </a:pPr>
            <a:r>
              <a:rPr spc="-5" dirty="0"/>
              <a:t>W </a:t>
            </a:r>
            <a:r>
              <a:rPr spc="-10" dirty="0"/>
              <a:t>drzwiach przepuść kobietę</a:t>
            </a:r>
            <a:r>
              <a:rPr spc="35" dirty="0"/>
              <a:t> </a:t>
            </a:r>
            <a:r>
              <a:rPr spc="-10" dirty="0"/>
              <a:t>przodem.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189706"/>
            <a:ext cx="7987030" cy="44164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80"/>
              </a:spcBef>
              <a:buSzPct val="95000"/>
              <a:buAutoNum type="arabicPeriod" startAt="7"/>
              <a:tabLst>
                <a:tab pos="469265" algn="l"/>
                <a:tab pos="469900" algn="l"/>
              </a:tabLst>
            </a:pPr>
            <a:r>
              <a:rPr sz="2000" dirty="0">
                <a:latin typeface="Comic Sans MS"/>
                <a:cs typeface="Comic Sans MS"/>
              </a:rPr>
              <a:t>Wstań, </a:t>
            </a:r>
            <a:r>
              <a:rPr sz="2000" spc="-5" dirty="0">
                <a:latin typeface="Comic Sans MS"/>
                <a:cs typeface="Comic Sans MS"/>
              </a:rPr>
              <a:t>jeśli do </a:t>
            </a:r>
            <a:r>
              <a:rPr sz="2000" dirty="0">
                <a:latin typeface="Comic Sans MS"/>
                <a:cs typeface="Comic Sans MS"/>
              </a:rPr>
              <a:t>pomieszczenia </a:t>
            </a:r>
            <a:r>
              <a:rPr sz="2000" spc="-5" dirty="0">
                <a:latin typeface="Comic Sans MS"/>
                <a:cs typeface="Comic Sans MS"/>
              </a:rPr>
              <a:t>wchodzi </a:t>
            </a:r>
            <a:r>
              <a:rPr sz="2000" dirty="0">
                <a:latin typeface="Comic Sans MS"/>
                <a:cs typeface="Comic Sans MS"/>
              </a:rPr>
              <a:t>osoba, z </a:t>
            </a:r>
            <a:r>
              <a:rPr sz="2000" spc="-5" dirty="0">
                <a:latin typeface="Comic Sans MS"/>
                <a:cs typeface="Comic Sans MS"/>
              </a:rPr>
              <a:t>którą zaraz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się</a:t>
            </a:r>
            <a:endParaRPr sz="20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mic Sans MS"/>
                <a:cs typeface="Comic Sans MS"/>
              </a:rPr>
              <a:t>przywitasz.</a:t>
            </a:r>
            <a:endParaRPr sz="2000">
              <a:latin typeface="Comic Sans MS"/>
              <a:cs typeface="Comic Sans MS"/>
            </a:endParaRPr>
          </a:p>
          <a:p>
            <a:pPr marL="469900" marR="840740" indent="-457200">
              <a:lnSpc>
                <a:spcPct val="120000"/>
              </a:lnSpc>
              <a:buSzPct val="95000"/>
              <a:buAutoNum type="arabicPeriod" startAt="8"/>
              <a:tabLst>
                <a:tab pos="469265" algn="l"/>
                <a:tab pos="469900" algn="l"/>
              </a:tabLst>
            </a:pPr>
            <a:r>
              <a:rPr sz="2000" dirty="0">
                <a:latin typeface="Comic Sans MS"/>
                <a:cs typeface="Comic Sans MS"/>
              </a:rPr>
              <a:t>Ustąp miejsca w autobusie osobom starszym lub z</a:t>
            </a:r>
            <a:r>
              <a:rPr sz="2000" spc="-1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małym  </a:t>
            </a:r>
            <a:r>
              <a:rPr sz="2000" spc="-5" dirty="0">
                <a:latin typeface="Comic Sans MS"/>
                <a:cs typeface="Comic Sans MS"/>
              </a:rPr>
              <a:t>dzieckiem oraz kobietom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ciężarnym.</a:t>
            </a:r>
            <a:endParaRPr sz="2000">
              <a:latin typeface="Comic Sans MS"/>
              <a:cs typeface="Comic Sans MS"/>
            </a:endParaRPr>
          </a:p>
          <a:p>
            <a:pPr marL="469900" marR="5080" indent="-457200">
              <a:lnSpc>
                <a:spcPts val="2880"/>
              </a:lnSpc>
              <a:spcBef>
                <a:spcPts val="175"/>
              </a:spcBef>
              <a:buSzPct val="95000"/>
              <a:buAutoNum type="arabicPeriod" startAt="8"/>
              <a:tabLst>
                <a:tab pos="469265" algn="l"/>
                <a:tab pos="469900" algn="l"/>
              </a:tabLst>
            </a:pPr>
            <a:r>
              <a:rPr sz="2000" dirty="0">
                <a:latin typeface="Comic Sans MS"/>
                <a:cs typeface="Comic Sans MS"/>
              </a:rPr>
              <a:t>Podczas </a:t>
            </a:r>
            <a:r>
              <a:rPr sz="2000" spc="-5" dirty="0">
                <a:latin typeface="Comic Sans MS"/>
                <a:cs typeface="Comic Sans MS"/>
              </a:rPr>
              <a:t>siadania nie zakładaj nogi na nogę tak, że kostka </a:t>
            </a:r>
            <a:r>
              <a:rPr sz="2000" spc="-10" dirty="0">
                <a:latin typeface="Comic Sans MS"/>
                <a:cs typeface="Comic Sans MS"/>
              </a:rPr>
              <a:t>jednej  </a:t>
            </a:r>
            <a:r>
              <a:rPr sz="2000" dirty="0">
                <a:latin typeface="Comic Sans MS"/>
                <a:cs typeface="Comic Sans MS"/>
              </a:rPr>
              <a:t>spoczywa </a:t>
            </a:r>
            <a:r>
              <a:rPr sz="2000" spc="-5" dirty="0">
                <a:latin typeface="Comic Sans MS"/>
                <a:cs typeface="Comic Sans MS"/>
              </a:rPr>
              <a:t>na kolanie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drugiej.</a:t>
            </a:r>
            <a:endParaRPr sz="20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309"/>
              </a:spcBef>
              <a:buSzPct val="95000"/>
              <a:buAutoNum type="arabicPeriod" startAt="8"/>
              <a:tabLst>
                <a:tab pos="469265" algn="l"/>
                <a:tab pos="469900" algn="l"/>
              </a:tabLst>
            </a:pPr>
            <a:r>
              <a:rPr sz="2000" dirty="0">
                <a:latin typeface="Comic Sans MS"/>
                <a:cs typeface="Comic Sans MS"/>
              </a:rPr>
              <a:t>Nie </a:t>
            </a:r>
            <a:r>
              <a:rPr sz="2000" spc="-5" dirty="0">
                <a:latin typeface="Comic Sans MS"/>
                <a:cs typeface="Comic Sans MS"/>
              </a:rPr>
              <a:t>wymachuj założoną nogą, która jest </a:t>
            </a:r>
            <a:r>
              <a:rPr sz="2000" dirty="0">
                <a:latin typeface="Comic Sans MS"/>
                <a:cs typeface="Comic Sans MS"/>
              </a:rPr>
              <a:t>w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powietrzu.</a:t>
            </a:r>
            <a:endParaRPr sz="20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SzPct val="95000"/>
              <a:buAutoNum type="arabicPeriod" startAt="8"/>
              <a:tabLst>
                <a:tab pos="469265" algn="l"/>
                <a:tab pos="469900" algn="l"/>
              </a:tabLst>
            </a:pPr>
            <a:r>
              <a:rPr sz="2000" dirty="0">
                <a:latin typeface="Comic Sans MS"/>
                <a:cs typeface="Comic Sans MS"/>
              </a:rPr>
              <a:t>W cudzym </a:t>
            </a:r>
            <a:r>
              <a:rPr sz="2000" spc="-5" dirty="0">
                <a:latin typeface="Comic Sans MS"/>
                <a:cs typeface="Comic Sans MS"/>
              </a:rPr>
              <a:t>domu siadaj dopiero wtedy, </a:t>
            </a:r>
            <a:r>
              <a:rPr sz="2000" dirty="0">
                <a:latin typeface="Comic Sans MS"/>
                <a:cs typeface="Comic Sans MS"/>
              </a:rPr>
              <a:t>gdy </a:t>
            </a:r>
            <a:r>
              <a:rPr sz="2000" spc="-5" dirty="0">
                <a:latin typeface="Comic Sans MS"/>
                <a:cs typeface="Comic Sans MS"/>
              </a:rPr>
              <a:t>uczyni to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gospodarz</a:t>
            </a:r>
            <a:endParaRPr sz="20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omic Sans MS"/>
                <a:cs typeface="Comic Sans MS"/>
              </a:rPr>
              <a:t>lub gdy </a:t>
            </a:r>
            <a:r>
              <a:rPr sz="2000" spc="-5" dirty="0">
                <a:latin typeface="Comic Sans MS"/>
                <a:cs typeface="Comic Sans MS"/>
              </a:rPr>
              <a:t>poprosi </a:t>
            </a:r>
            <a:r>
              <a:rPr sz="2000" dirty="0">
                <a:latin typeface="Comic Sans MS"/>
                <a:cs typeface="Comic Sans MS"/>
              </a:rPr>
              <a:t>Cię o </a:t>
            </a:r>
            <a:r>
              <a:rPr sz="2000" spc="-5" dirty="0">
                <a:latin typeface="Comic Sans MS"/>
                <a:cs typeface="Comic Sans MS"/>
              </a:rPr>
              <a:t>zajęcie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miejsca.</a:t>
            </a:r>
            <a:endParaRPr sz="20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SzPct val="95000"/>
              <a:buAutoNum type="arabicPeriod" startAt="12"/>
              <a:tabLst>
                <a:tab pos="469265" algn="l"/>
                <a:tab pos="469900" algn="l"/>
              </a:tabLst>
            </a:pPr>
            <a:r>
              <a:rPr sz="2000" dirty="0">
                <a:latin typeface="Comic Sans MS"/>
                <a:cs typeface="Comic Sans MS"/>
              </a:rPr>
              <a:t>Gdy </a:t>
            </a:r>
            <a:r>
              <a:rPr sz="2000" spc="-5" dirty="0">
                <a:latin typeface="Comic Sans MS"/>
                <a:cs typeface="Comic Sans MS"/>
              </a:rPr>
              <a:t>siada kobieta </a:t>
            </a:r>
            <a:r>
              <a:rPr sz="2000" dirty="0">
                <a:latin typeface="Comic Sans MS"/>
                <a:cs typeface="Comic Sans MS"/>
              </a:rPr>
              <a:t>pomóż </a:t>
            </a:r>
            <a:r>
              <a:rPr sz="2000" spc="-5" dirty="0">
                <a:latin typeface="Comic Sans MS"/>
                <a:cs typeface="Comic Sans MS"/>
              </a:rPr>
              <a:t>jej przysunąć krzesło do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stołu.</a:t>
            </a:r>
            <a:endParaRPr sz="20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SzPct val="95000"/>
              <a:buAutoNum type="arabicPeriod" startAt="12"/>
              <a:tabLst>
                <a:tab pos="469265" algn="l"/>
                <a:tab pos="469900" algn="l"/>
              </a:tabLst>
            </a:pPr>
            <a:r>
              <a:rPr sz="2000" dirty="0">
                <a:latin typeface="Comic Sans MS"/>
                <a:cs typeface="Comic Sans MS"/>
              </a:rPr>
              <a:t>Nie huśtaj się </a:t>
            </a:r>
            <a:r>
              <a:rPr sz="2000" spc="-5" dirty="0">
                <a:latin typeface="Comic Sans MS"/>
                <a:cs typeface="Comic Sans MS"/>
              </a:rPr>
              <a:t>na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krześle.</a:t>
            </a:r>
            <a:endParaRPr sz="20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484"/>
              </a:spcBef>
              <a:buSzPct val="95000"/>
              <a:buAutoNum type="arabicPeriod" startAt="12"/>
              <a:tabLst>
                <a:tab pos="469265" algn="l"/>
                <a:tab pos="469900" algn="l"/>
              </a:tabLst>
            </a:pPr>
            <a:r>
              <a:rPr sz="2000" dirty="0">
                <a:latin typeface="Comic Sans MS"/>
                <a:cs typeface="Comic Sans MS"/>
              </a:rPr>
              <a:t>Na </a:t>
            </a:r>
            <a:r>
              <a:rPr sz="2000" spc="-5" dirty="0">
                <a:latin typeface="Comic Sans MS"/>
                <a:cs typeface="Comic Sans MS"/>
              </a:rPr>
              <a:t>dywanie usiądź po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turecku.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32651" y="5084826"/>
            <a:ext cx="1905000" cy="155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8625" y="3500501"/>
            <a:ext cx="3635375" cy="3357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462" y="981138"/>
            <a:ext cx="8534400" cy="662305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rgbClr val="99CCF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65"/>
              </a:spcBef>
            </a:pPr>
            <a:r>
              <a:rPr sz="3600" b="0" dirty="0">
                <a:latin typeface="Comic Sans MS"/>
                <a:cs typeface="Comic Sans MS"/>
              </a:rPr>
              <a:t>Jak </a:t>
            </a:r>
            <a:r>
              <a:rPr sz="3600" b="0" spc="-5" dirty="0">
                <a:latin typeface="Comic Sans MS"/>
                <a:cs typeface="Comic Sans MS"/>
              </a:rPr>
              <a:t>Cię </a:t>
            </a:r>
            <a:r>
              <a:rPr sz="3600" b="0" spc="-10" dirty="0">
                <a:latin typeface="Comic Sans MS"/>
                <a:cs typeface="Comic Sans MS"/>
              </a:rPr>
              <a:t>widzą </a:t>
            </a:r>
            <a:r>
              <a:rPr sz="3600" b="0" spc="-5" dirty="0">
                <a:latin typeface="Comic Sans MS"/>
                <a:cs typeface="Comic Sans MS"/>
              </a:rPr>
              <a:t>tak </a:t>
            </a:r>
            <a:r>
              <a:rPr sz="3600" b="0" dirty="0">
                <a:latin typeface="Comic Sans MS"/>
                <a:cs typeface="Comic Sans MS"/>
              </a:rPr>
              <a:t>Cię </a:t>
            </a:r>
            <a:r>
              <a:rPr sz="3600" b="0" spc="-5" dirty="0">
                <a:latin typeface="Comic Sans MS"/>
                <a:cs typeface="Comic Sans MS"/>
              </a:rPr>
              <a:t>piszą, </a:t>
            </a:r>
            <a:r>
              <a:rPr sz="3600" b="0" dirty="0">
                <a:latin typeface="Comic Sans MS"/>
                <a:cs typeface="Comic Sans MS"/>
              </a:rPr>
              <a:t>a</a:t>
            </a:r>
            <a:r>
              <a:rPr sz="3600" b="0" spc="10" dirty="0">
                <a:latin typeface="Comic Sans MS"/>
                <a:cs typeface="Comic Sans MS"/>
              </a:rPr>
              <a:t> </a:t>
            </a:r>
            <a:r>
              <a:rPr sz="3600" b="0" spc="-5" dirty="0">
                <a:latin typeface="Comic Sans MS"/>
                <a:cs typeface="Comic Sans MS"/>
              </a:rPr>
              <a:t>więc: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053687"/>
            <a:ext cx="6879590" cy="331851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75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b="1" spc="-5" dirty="0">
                <a:latin typeface="Comic Sans MS"/>
                <a:cs typeface="Comic Sans MS"/>
              </a:rPr>
              <a:t>Zawsze ubieraj </a:t>
            </a:r>
            <a:r>
              <a:rPr sz="2000" b="1" spc="5" dirty="0">
                <a:latin typeface="Comic Sans MS"/>
                <a:cs typeface="Comic Sans MS"/>
              </a:rPr>
              <a:t>się </a:t>
            </a:r>
            <a:r>
              <a:rPr sz="2000" b="1" dirty="0">
                <a:latin typeface="Comic Sans MS"/>
                <a:cs typeface="Comic Sans MS"/>
              </a:rPr>
              <a:t>odpowiednio </a:t>
            </a:r>
            <a:r>
              <a:rPr sz="2000" b="1" spc="-5" dirty="0">
                <a:latin typeface="Comic Sans MS"/>
                <a:cs typeface="Comic Sans MS"/>
              </a:rPr>
              <a:t>do </a:t>
            </a:r>
            <a:r>
              <a:rPr sz="2000" b="1" dirty="0">
                <a:latin typeface="Comic Sans MS"/>
                <a:cs typeface="Comic Sans MS"/>
              </a:rPr>
              <a:t>okoliczności,</a:t>
            </a:r>
            <a:r>
              <a:rPr sz="2000" b="1" spc="-15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tzn.: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484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Do </a:t>
            </a:r>
            <a:r>
              <a:rPr sz="2000" spc="-5" dirty="0">
                <a:latin typeface="Comic Sans MS"/>
                <a:cs typeface="Comic Sans MS"/>
              </a:rPr>
              <a:t>teatru, </a:t>
            </a:r>
            <a:r>
              <a:rPr sz="2000" dirty="0">
                <a:latin typeface="Comic Sans MS"/>
                <a:cs typeface="Comic Sans MS"/>
              </a:rPr>
              <a:t>na </a:t>
            </a:r>
            <a:r>
              <a:rPr sz="2000" spc="-5" dirty="0">
                <a:latin typeface="Comic Sans MS"/>
                <a:cs typeface="Comic Sans MS"/>
              </a:rPr>
              <a:t>bal </a:t>
            </a:r>
            <a:r>
              <a:rPr sz="2000" dirty="0">
                <a:latin typeface="Comic Sans MS"/>
                <a:cs typeface="Comic Sans MS"/>
              </a:rPr>
              <a:t>lub egzamin odświętnie i</a:t>
            </a:r>
            <a:r>
              <a:rPr sz="2000" spc="-8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elegancko.</a:t>
            </a:r>
            <a:endParaRPr sz="2000">
              <a:latin typeface="Comic Sans MS"/>
              <a:cs typeface="Comic Sans MS"/>
            </a:endParaRPr>
          </a:p>
          <a:p>
            <a:pPr marL="285115" marR="2070735" indent="-273050">
              <a:lnSpc>
                <a:spcPct val="120000"/>
              </a:lnSpc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Na </a:t>
            </a:r>
            <a:r>
              <a:rPr sz="2000" spc="-5" dirty="0">
                <a:latin typeface="Comic Sans MS"/>
                <a:cs typeface="Comic Sans MS"/>
              </a:rPr>
              <a:t>dyskotekę </a:t>
            </a:r>
            <a:r>
              <a:rPr sz="2000" dirty="0">
                <a:latin typeface="Comic Sans MS"/>
                <a:cs typeface="Comic Sans MS"/>
              </a:rPr>
              <a:t>– możesz </a:t>
            </a:r>
            <a:r>
              <a:rPr sz="2000" spc="-5" dirty="0">
                <a:latin typeface="Comic Sans MS"/>
                <a:cs typeface="Comic Sans MS"/>
              </a:rPr>
              <a:t>pójść </a:t>
            </a:r>
            <a:r>
              <a:rPr sz="2000" dirty="0">
                <a:latin typeface="Comic Sans MS"/>
                <a:cs typeface="Comic Sans MS"/>
              </a:rPr>
              <a:t>w stroju  codziennym.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Na rozmowę o </a:t>
            </a:r>
            <a:r>
              <a:rPr sz="2000" spc="-5" dirty="0">
                <a:latin typeface="Comic Sans MS"/>
                <a:cs typeface="Comic Sans MS"/>
              </a:rPr>
              <a:t>pracę </a:t>
            </a:r>
            <a:r>
              <a:rPr sz="2000" dirty="0">
                <a:latin typeface="Comic Sans MS"/>
                <a:cs typeface="Comic Sans MS"/>
              </a:rPr>
              <a:t>– schludnie i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formalnie.</a:t>
            </a:r>
            <a:endParaRPr sz="2000">
              <a:latin typeface="Comic Sans MS"/>
              <a:cs typeface="Comic Sans MS"/>
            </a:endParaRPr>
          </a:p>
          <a:p>
            <a:pPr marL="285115" marR="1446530" indent="-273050">
              <a:lnSpc>
                <a:spcPct val="120000"/>
              </a:lnSpc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Do szkoły – w szkolnym mundurku lub</a:t>
            </a:r>
            <a:r>
              <a:rPr sz="2000" spc="-1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stroju  </a:t>
            </a:r>
            <a:r>
              <a:rPr sz="2000" spc="-5" dirty="0">
                <a:latin typeface="Comic Sans MS"/>
                <a:cs typeface="Comic Sans MS"/>
              </a:rPr>
              <a:t>przewidzianym przez regulamin</a:t>
            </a:r>
            <a:r>
              <a:rPr sz="2000" dirty="0">
                <a:latin typeface="Comic Sans MS"/>
                <a:cs typeface="Comic Sans MS"/>
              </a:rPr>
              <a:t> szkoły.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Na </a:t>
            </a:r>
            <a:r>
              <a:rPr sz="2000" spc="-5" dirty="0">
                <a:latin typeface="Comic Sans MS"/>
                <a:cs typeface="Comic Sans MS"/>
              </a:rPr>
              <a:t>zajęcia wychowania </a:t>
            </a:r>
            <a:r>
              <a:rPr sz="2000" dirty="0">
                <a:latin typeface="Comic Sans MS"/>
                <a:cs typeface="Comic Sans MS"/>
              </a:rPr>
              <a:t>fizycznego –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ubierz</a:t>
            </a:r>
            <a:endParaRPr sz="2000">
              <a:latin typeface="Comic Sans MS"/>
              <a:cs typeface="Comic Sans MS"/>
            </a:endParaRPr>
          </a:p>
          <a:p>
            <a:pPr marL="285115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latin typeface="Comic Sans MS"/>
                <a:cs typeface="Comic Sans MS"/>
              </a:rPr>
              <a:t>buty </a:t>
            </a:r>
            <a:r>
              <a:rPr sz="2000" dirty="0">
                <a:latin typeface="Comic Sans MS"/>
                <a:cs typeface="Comic Sans MS"/>
              </a:rPr>
              <a:t>sportowe, krótkie </a:t>
            </a:r>
            <a:r>
              <a:rPr sz="2000" spc="-5" dirty="0">
                <a:latin typeface="Comic Sans MS"/>
                <a:cs typeface="Comic Sans MS"/>
              </a:rPr>
              <a:t>spodenki </a:t>
            </a:r>
            <a:r>
              <a:rPr sz="2000" dirty="0">
                <a:latin typeface="Comic Sans MS"/>
                <a:cs typeface="Comic Sans MS"/>
              </a:rPr>
              <a:t>i </a:t>
            </a:r>
            <a:r>
              <a:rPr sz="2000" spc="-5" dirty="0">
                <a:latin typeface="Comic Sans MS"/>
                <a:cs typeface="Comic Sans MS"/>
              </a:rPr>
              <a:t>koszulkę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2630" dirty="0">
                <a:latin typeface="Wingdings"/>
                <a:cs typeface="Wingdings"/>
              </a:rPr>
              <a:t>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14437" y="1671637"/>
            <a:ext cx="7773034" cy="4886325"/>
            <a:chOff x="1214437" y="1671637"/>
            <a:chExt cx="7773034" cy="4886325"/>
          </a:xfrm>
        </p:grpSpPr>
        <p:sp>
          <p:nvSpPr>
            <p:cNvPr id="6" name="object 6"/>
            <p:cNvSpPr/>
            <p:nvPr/>
          </p:nvSpPr>
          <p:spPr>
            <a:xfrm>
              <a:off x="1219200" y="1676400"/>
              <a:ext cx="7467600" cy="4876800"/>
            </a:xfrm>
            <a:custGeom>
              <a:avLst/>
              <a:gdLst/>
              <a:ahLst/>
              <a:cxnLst/>
              <a:rect l="l" t="t" r="r" b="b"/>
              <a:pathLst>
                <a:path w="7467600" h="4876800">
                  <a:moveTo>
                    <a:pt x="0" y="4876800"/>
                  </a:moveTo>
                  <a:lnTo>
                    <a:pt x="7467600" y="4876800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4876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3726" y="3100450"/>
              <a:ext cx="1235075" cy="34400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51826" y="1916175"/>
              <a:ext cx="1235075" cy="3497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8601" y="1557400"/>
            <a:ext cx="6875399" cy="4979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7823200" cy="703580"/>
            <a:chOff x="-4762" y="0"/>
            <a:chExt cx="7823200" cy="7035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813675" cy="694055"/>
            </a:xfrm>
            <a:custGeom>
              <a:avLst/>
              <a:gdLst/>
              <a:ahLst/>
              <a:cxnLst/>
              <a:rect l="l" t="t" r="r" b="b"/>
              <a:pathLst>
                <a:path w="7813675" h="694055">
                  <a:moveTo>
                    <a:pt x="0" y="693674"/>
                  </a:moveTo>
                  <a:lnTo>
                    <a:pt x="7813675" y="693674"/>
                  </a:lnTo>
                  <a:lnTo>
                    <a:pt x="7813675" y="0"/>
                  </a:lnTo>
                  <a:lnTo>
                    <a:pt x="0" y="0"/>
                  </a:lnTo>
                  <a:lnTo>
                    <a:pt x="0" y="693674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813675" cy="694055"/>
            </a:xfrm>
            <a:custGeom>
              <a:avLst/>
              <a:gdLst/>
              <a:ahLst/>
              <a:cxnLst/>
              <a:rect l="l" t="t" r="r" b="b"/>
              <a:pathLst>
                <a:path w="7813675" h="694055">
                  <a:moveTo>
                    <a:pt x="0" y="693674"/>
                  </a:moveTo>
                  <a:lnTo>
                    <a:pt x="7813675" y="693674"/>
                  </a:lnTo>
                  <a:lnTo>
                    <a:pt x="7813675" y="0"/>
                  </a:lnTo>
                </a:path>
              </a:pathLst>
            </a:custGeom>
            <a:ln w="9525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9752" y="903478"/>
            <a:ext cx="7170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6730" algn="l"/>
              </a:tabLst>
            </a:pPr>
            <a:r>
              <a:rPr sz="3600" spc="-5" dirty="0"/>
              <a:t>Umiejętnie</a:t>
            </a:r>
            <a:r>
              <a:rPr sz="3600" spc="15" dirty="0"/>
              <a:t> </a:t>
            </a:r>
            <a:r>
              <a:rPr sz="3600" dirty="0"/>
              <a:t>jeść</a:t>
            </a:r>
            <a:r>
              <a:rPr sz="3600" spc="5" dirty="0"/>
              <a:t> </a:t>
            </a:r>
            <a:r>
              <a:rPr sz="3600" spc="-5" dirty="0"/>
              <a:t>to	także</a:t>
            </a:r>
            <a:r>
              <a:rPr sz="3600" spc="-75" dirty="0"/>
              <a:t> </a:t>
            </a:r>
            <a:r>
              <a:rPr sz="3600" dirty="0"/>
              <a:t>sztuka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329565" y="1631949"/>
            <a:ext cx="7797165" cy="295910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Ogólne zasady dobrego zachowania przy</a:t>
            </a:r>
            <a:r>
              <a:rPr sz="2000" b="1" u="heavy" spc="-10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stole: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745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b="1" dirty="0">
                <a:latin typeface="Comic Sans MS"/>
                <a:cs typeface="Comic Sans MS"/>
              </a:rPr>
              <a:t>Nigdy </a:t>
            </a:r>
            <a:r>
              <a:rPr sz="2000" b="1" spc="-5" dirty="0">
                <a:latin typeface="Comic Sans MS"/>
                <a:cs typeface="Comic Sans MS"/>
              </a:rPr>
              <a:t>nie rozmawiaj </a:t>
            </a:r>
            <a:r>
              <a:rPr sz="2000" b="1" dirty="0">
                <a:latin typeface="Comic Sans MS"/>
                <a:cs typeface="Comic Sans MS"/>
              </a:rPr>
              <a:t>mając </a:t>
            </a:r>
            <a:r>
              <a:rPr sz="2000" b="1" spc="-5" dirty="0">
                <a:latin typeface="Comic Sans MS"/>
                <a:cs typeface="Comic Sans MS"/>
              </a:rPr>
              <a:t>pełne</a:t>
            </a:r>
            <a:r>
              <a:rPr sz="2000" b="1" spc="-8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usta.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b="1" spc="-5" dirty="0">
                <a:latin typeface="Comic Sans MS"/>
                <a:cs typeface="Comic Sans MS"/>
              </a:rPr>
              <a:t>Zawsze jedz </a:t>
            </a:r>
            <a:r>
              <a:rPr sz="2000" b="1" dirty="0">
                <a:latin typeface="Comic Sans MS"/>
                <a:cs typeface="Comic Sans MS"/>
              </a:rPr>
              <a:t>z </a:t>
            </a:r>
            <a:r>
              <a:rPr sz="2000" b="1" spc="-5" dirty="0">
                <a:latin typeface="Comic Sans MS"/>
                <a:cs typeface="Comic Sans MS"/>
              </a:rPr>
              <a:t>zamkniętymi</a:t>
            </a:r>
            <a:r>
              <a:rPr sz="2000" b="1" spc="-8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ustami.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b="1" dirty="0">
                <a:latin typeface="Comic Sans MS"/>
                <a:cs typeface="Comic Sans MS"/>
              </a:rPr>
              <a:t>Trzymaj </a:t>
            </a:r>
            <a:r>
              <a:rPr sz="2000" b="1" spc="-5" dirty="0">
                <a:latin typeface="Comic Sans MS"/>
                <a:cs typeface="Comic Sans MS"/>
              </a:rPr>
              <a:t>widelec </a:t>
            </a:r>
            <a:r>
              <a:rPr sz="2000" b="1" dirty="0">
                <a:latin typeface="Comic Sans MS"/>
                <a:cs typeface="Comic Sans MS"/>
              </a:rPr>
              <a:t>w </a:t>
            </a:r>
            <a:r>
              <a:rPr sz="2000" b="1" spc="-5" dirty="0">
                <a:latin typeface="Comic Sans MS"/>
                <a:cs typeface="Comic Sans MS"/>
              </a:rPr>
              <a:t>lewej, </a:t>
            </a:r>
            <a:r>
              <a:rPr sz="2000" b="1" dirty="0">
                <a:latin typeface="Comic Sans MS"/>
                <a:cs typeface="Comic Sans MS"/>
              </a:rPr>
              <a:t>a nóż w prawej</a:t>
            </a:r>
            <a:r>
              <a:rPr sz="2000" b="1" spc="-14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ręce.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b="1" dirty="0">
                <a:latin typeface="Comic Sans MS"/>
                <a:cs typeface="Comic Sans MS"/>
              </a:rPr>
              <a:t>Kiedy skończysz </a:t>
            </a:r>
            <a:r>
              <a:rPr sz="2000" b="1" spc="-5" dirty="0">
                <a:latin typeface="Comic Sans MS"/>
                <a:cs typeface="Comic Sans MS"/>
              </a:rPr>
              <a:t>posiłek </a:t>
            </a:r>
            <a:r>
              <a:rPr sz="2000" b="1" dirty="0">
                <a:latin typeface="Comic Sans MS"/>
                <a:cs typeface="Comic Sans MS"/>
              </a:rPr>
              <a:t>połóż sztućce równolegle </a:t>
            </a:r>
            <a:r>
              <a:rPr sz="2000" b="1" spc="-5" dirty="0">
                <a:latin typeface="Comic Sans MS"/>
                <a:cs typeface="Comic Sans MS"/>
              </a:rPr>
              <a:t>na</a:t>
            </a:r>
            <a:r>
              <a:rPr sz="2000" b="1" spc="-16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talerzu.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b="1" dirty="0">
                <a:latin typeface="Comic Sans MS"/>
                <a:cs typeface="Comic Sans MS"/>
              </a:rPr>
              <a:t>Nie </a:t>
            </a:r>
            <a:r>
              <a:rPr sz="2000" b="1" spc="-5" dirty="0">
                <a:latin typeface="Comic Sans MS"/>
                <a:cs typeface="Comic Sans MS"/>
              </a:rPr>
              <a:t>karm zwierząt przy</a:t>
            </a:r>
            <a:r>
              <a:rPr sz="2000" b="1" spc="-8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stole.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5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b="1" spc="-5" dirty="0">
                <a:latin typeface="Comic Sans MS"/>
                <a:cs typeface="Comic Sans MS"/>
              </a:rPr>
              <a:t>Zawsze </a:t>
            </a:r>
            <a:r>
              <a:rPr sz="2000" b="1" dirty="0">
                <a:latin typeface="Comic Sans MS"/>
                <a:cs typeface="Comic Sans MS"/>
              </a:rPr>
              <a:t>pamiętaj, </a:t>
            </a:r>
            <a:r>
              <a:rPr sz="2000" b="1" spc="-5" dirty="0">
                <a:latin typeface="Comic Sans MS"/>
                <a:cs typeface="Comic Sans MS"/>
              </a:rPr>
              <a:t>żeby podziękować </a:t>
            </a:r>
            <a:r>
              <a:rPr sz="2000" b="1" dirty="0">
                <a:latin typeface="Comic Sans MS"/>
                <a:cs typeface="Comic Sans MS"/>
              </a:rPr>
              <a:t>po</a:t>
            </a:r>
            <a:r>
              <a:rPr sz="2000" b="1" spc="-12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posiłku.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6625" y="1844738"/>
            <a:ext cx="3127374" cy="4760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rgbClr val="99CCFF"/>
            </a:solidFill>
          </a:ln>
        </p:spPr>
        <p:txBody>
          <a:bodyPr vert="horz" wrap="square" lIns="0" tIns="414655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3265"/>
              </a:spcBef>
            </a:pPr>
            <a:r>
              <a:rPr sz="3600" dirty="0"/>
              <a:t>Dobre maniery w</a:t>
            </a:r>
            <a:r>
              <a:rPr sz="3600" spc="-20" dirty="0"/>
              <a:t> </a:t>
            </a:r>
            <a:r>
              <a:rPr sz="3600" spc="-5" dirty="0"/>
              <a:t>gościnie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3540" y="1608167"/>
            <a:ext cx="5088255" cy="417258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b="1" dirty="0">
                <a:latin typeface="Comic Sans MS"/>
                <a:cs typeface="Comic Sans MS"/>
              </a:rPr>
              <a:t>Kiedy kogoś</a:t>
            </a:r>
            <a:r>
              <a:rPr sz="2000" b="1" spc="-6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odwiedzamy: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Wycieramy </a:t>
            </a:r>
            <a:r>
              <a:rPr sz="2000" spc="-5" dirty="0">
                <a:latin typeface="Comic Sans MS"/>
                <a:cs typeface="Comic Sans MS"/>
              </a:rPr>
              <a:t>buty przed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wejściem.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Nie </a:t>
            </a:r>
            <a:r>
              <a:rPr sz="2000" spc="-5" dirty="0">
                <a:latin typeface="Comic Sans MS"/>
                <a:cs typeface="Comic Sans MS"/>
              </a:rPr>
              <a:t>trzaskamy drzwiami </a:t>
            </a:r>
            <a:r>
              <a:rPr sz="2000" dirty="0">
                <a:latin typeface="Comic Sans MS"/>
                <a:cs typeface="Comic Sans MS"/>
              </a:rPr>
              <a:t>i </a:t>
            </a:r>
            <a:r>
              <a:rPr sz="2000" spc="-5" dirty="0">
                <a:latin typeface="Comic Sans MS"/>
                <a:cs typeface="Comic Sans MS"/>
              </a:rPr>
              <a:t>nie biegamy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po</a:t>
            </a:r>
            <a:endParaRPr sz="2000">
              <a:latin typeface="Comic Sans MS"/>
              <a:cs typeface="Comic Sans MS"/>
            </a:endParaRPr>
          </a:p>
          <a:p>
            <a:pPr marL="285115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latin typeface="Comic Sans MS"/>
                <a:cs typeface="Comic Sans MS"/>
              </a:rPr>
              <a:t>schodach.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Nie </a:t>
            </a:r>
            <a:r>
              <a:rPr sz="2000" spc="-5" dirty="0">
                <a:latin typeface="Comic Sans MS"/>
                <a:cs typeface="Comic Sans MS"/>
              </a:rPr>
              <a:t>zaglądamy do czyjejkolwiek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szafy.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Nie </a:t>
            </a:r>
            <a:r>
              <a:rPr sz="2000" spc="-5" dirty="0">
                <a:latin typeface="Comic Sans MS"/>
                <a:cs typeface="Comic Sans MS"/>
              </a:rPr>
              <a:t>dotykamy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5" dirty="0">
                <a:latin typeface="Comic Sans MS"/>
                <a:cs typeface="Comic Sans MS"/>
              </a:rPr>
              <a:t>ozdób.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Nie </a:t>
            </a:r>
            <a:r>
              <a:rPr sz="2000" spc="-5" dirty="0">
                <a:latin typeface="Comic Sans MS"/>
                <a:cs typeface="Comic Sans MS"/>
              </a:rPr>
              <a:t>kładziemy </a:t>
            </a:r>
            <a:r>
              <a:rPr sz="2000" dirty="0">
                <a:latin typeface="Comic Sans MS"/>
                <a:cs typeface="Comic Sans MS"/>
              </a:rPr>
              <a:t>nóg </a:t>
            </a:r>
            <a:r>
              <a:rPr sz="2000" spc="-5" dirty="0">
                <a:latin typeface="Comic Sans MS"/>
                <a:cs typeface="Comic Sans MS"/>
              </a:rPr>
              <a:t>na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meblach.</a:t>
            </a:r>
            <a:endParaRPr sz="2000">
              <a:latin typeface="Comic Sans MS"/>
              <a:cs typeface="Comic Sans MS"/>
            </a:endParaRPr>
          </a:p>
          <a:p>
            <a:pPr marL="285115" marR="392430" indent="-273050">
              <a:lnSpc>
                <a:spcPct val="120000"/>
              </a:lnSpc>
              <a:spcBef>
                <a:spcPts val="48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Nie </a:t>
            </a:r>
            <a:r>
              <a:rPr sz="2000" spc="-5" dirty="0">
                <a:latin typeface="Comic Sans MS"/>
                <a:cs typeface="Comic Sans MS"/>
              </a:rPr>
              <a:t>przymierzamy </a:t>
            </a:r>
            <a:r>
              <a:rPr sz="2000" dirty="0">
                <a:latin typeface="Comic Sans MS"/>
                <a:cs typeface="Comic Sans MS"/>
              </a:rPr>
              <a:t>czyichś ubrań i </a:t>
            </a:r>
            <a:r>
              <a:rPr sz="2000" spc="-5" dirty="0">
                <a:latin typeface="Comic Sans MS"/>
                <a:cs typeface="Comic Sans MS"/>
              </a:rPr>
              <a:t>nie  </a:t>
            </a:r>
            <a:r>
              <a:rPr sz="2000" dirty="0">
                <a:latin typeface="Comic Sans MS"/>
                <a:cs typeface="Comic Sans MS"/>
              </a:rPr>
              <a:t>używamy cudzych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perfum.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5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spc="-5" dirty="0">
                <a:latin typeface="Comic Sans MS"/>
                <a:cs typeface="Comic Sans MS"/>
              </a:rPr>
              <a:t>Zawsze szanujemy </a:t>
            </a:r>
            <a:r>
              <a:rPr sz="2000" dirty="0">
                <a:latin typeface="Comic Sans MS"/>
                <a:cs typeface="Comic Sans MS"/>
              </a:rPr>
              <a:t>cudzą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własność.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8151" y="2719451"/>
            <a:ext cx="2838450" cy="3995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0966" y="1241805"/>
            <a:ext cx="59124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Zawsze </a:t>
            </a:r>
            <a:r>
              <a:rPr sz="3000" spc="-10" dirty="0"/>
              <a:t>zachowuj </a:t>
            </a:r>
            <a:r>
              <a:rPr sz="3000" spc="-5" dirty="0"/>
              <a:t>się</a:t>
            </a:r>
            <a:r>
              <a:rPr sz="3000" spc="15" dirty="0"/>
              <a:t> </a:t>
            </a:r>
            <a:r>
              <a:rPr sz="3000" spc="-10" dirty="0"/>
              <a:t>kulturalnie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02437" y="1920976"/>
            <a:ext cx="8142605" cy="368427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  <a:tab pos="4798060" algn="l"/>
              </a:tabLst>
            </a:pPr>
            <a:r>
              <a:rPr sz="2000" dirty="0">
                <a:latin typeface="Comic Sans MS"/>
                <a:cs typeface="Comic Sans MS"/>
              </a:rPr>
              <a:t>Nie </a:t>
            </a:r>
            <a:r>
              <a:rPr sz="2000" spc="-5" dirty="0">
                <a:latin typeface="Comic Sans MS"/>
                <a:cs typeface="Comic Sans MS"/>
              </a:rPr>
              <a:t>popychaj nikogo,</a:t>
            </a:r>
            <a:r>
              <a:rPr sz="2000" spc="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ustępuj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miejsca	</a:t>
            </a:r>
            <a:r>
              <a:rPr sz="2000" b="1" dirty="0">
                <a:latin typeface="Comic Sans MS"/>
                <a:cs typeface="Comic Sans MS"/>
              </a:rPr>
              <a:t>- w</a:t>
            </a:r>
            <a:r>
              <a:rPr sz="2000" b="1" spc="-2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autobusie.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Nie </a:t>
            </a:r>
            <a:r>
              <a:rPr sz="2000" spc="-5" dirty="0">
                <a:latin typeface="Comic Sans MS"/>
                <a:cs typeface="Comic Sans MS"/>
              </a:rPr>
              <a:t>rozmawiaj, nie jedz, nie wstawaj </a:t>
            </a:r>
            <a:r>
              <a:rPr sz="2000" dirty="0">
                <a:latin typeface="Comic Sans MS"/>
                <a:cs typeface="Comic Sans MS"/>
              </a:rPr>
              <a:t>z miejsca – </a:t>
            </a:r>
            <a:r>
              <a:rPr sz="2000" b="1" dirty="0">
                <a:latin typeface="Comic Sans MS"/>
                <a:cs typeface="Comic Sans MS"/>
              </a:rPr>
              <a:t>w </a:t>
            </a:r>
            <a:r>
              <a:rPr sz="2000" b="1" spc="-5" dirty="0">
                <a:latin typeface="Comic Sans MS"/>
                <a:cs typeface="Comic Sans MS"/>
              </a:rPr>
              <a:t>kinie,</a:t>
            </a:r>
            <a:r>
              <a:rPr sz="2000" b="1" spc="2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teatrze.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Używaj </a:t>
            </a:r>
            <a:r>
              <a:rPr sz="2000" spc="-5" dirty="0">
                <a:latin typeface="Comic Sans MS"/>
                <a:cs typeface="Comic Sans MS"/>
              </a:rPr>
              <a:t>zwrotów </a:t>
            </a:r>
            <a:r>
              <a:rPr sz="2000" dirty="0">
                <a:latin typeface="Comic Sans MS"/>
                <a:cs typeface="Comic Sans MS"/>
              </a:rPr>
              <a:t>grzecznościowych </a:t>
            </a:r>
            <a:r>
              <a:rPr sz="2000" b="1" dirty="0">
                <a:latin typeface="Comic Sans MS"/>
                <a:cs typeface="Comic Sans MS"/>
              </a:rPr>
              <a:t>– gdy spotkasz</a:t>
            </a:r>
            <a:r>
              <a:rPr sz="2000" b="1" spc="-47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drugiego</a:t>
            </a:r>
            <a:endParaRPr sz="2000">
              <a:latin typeface="Comic Sans MS"/>
              <a:cs typeface="Comic Sans MS"/>
            </a:endParaRPr>
          </a:p>
          <a:p>
            <a:pPr marL="285115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omic Sans MS"/>
                <a:cs typeface="Comic Sans MS"/>
              </a:rPr>
              <a:t>człowieka.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dirty="0">
                <a:latin typeface="Comic Sans MS"/>
                <a:cs typeface="Comic Sans MS"/>
              </a:rPr>
              <a:t>Czuj się </a:t>
            </a:r>
            <a:r>
              <a:rPr sz="2000" spc="-5" dirty="0">
                <a:latin typeface="Comic Sans MS"/>
                <a:cs typeface="Comic Sans MS"/>
              </a:rPr>
              <a:t>jak </a:t>
            </a:r>
            <a:r>
              <a:rPr sz="2000" dirty="0">
                <a:latin typeface="Comic Sans MS"/>
                <a:cs typeface="Comic Sans MS"/>
              </a:rPr>
              <a:t>u </a:t>
            </a:r>
            <a:r>
              <a:rPr sz="2000" spc="-5" dirty="0">
                <a:latin typeface="Comic Sans MS"/>
                <a:cs typeface="Comic Sans MS"/>
              </a:rPr>
              <a:t>siebie </a:t>
            </a:r>
            <a:r>
              <a:rPr sz="2000" dirty="0">
                <a:latin typeface="Comic Sans MS"/>
                <a:cs typeface="Comic Sans MS"/>
              </a:rPr>
              <a:t>w </a:t>
            </a:r>
            <a:r>
              <a:rPr sz="2000" spc="-5" dirty="0">
                <a:latin typeface="Comic Sans MS"/>
                <a:cs typeface="Comic Sans MS"/>
              </a:rPr>
              <a:t>domu, ale </a:t>
            </a:r>
            <a:r>
              <a:rPr sz="2000" dirty="0">
                <a:latin typeface="Comic Sans MS"/>
                <a:cs typeface="Comic Sans MS"/>
              </a:rPr>
              <a:t>pamiętaj, że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jesteś</a:t>
            </a:r>
            <a:endParaRPr sz="2000">
              <a:latin typeface="Comic Sans MS"/>
              <a:cs typeface="Comic Sans MS"/>
            </a:endParaRPr>
          </a:p>
          <a:p>
            <a:pPr marL="285115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Comic Sans MS"/>
                <a:cs typeface="Comic Sans MS"/>
              </a:rPr>
              <a:t>gościem – </a:t>
            </a:r>
            <a:r>
              <a:rPr sz="2000" b="1" dirty="0">
                <a:latin typeface="Comic Sans MS"/>
                <a:cs typeface="Comic Sans MS"/>
              </a:rPr>
              <a:t>gdy </a:t>
            </a:r>
            <a:r>
              <a:rPr sz="2000" b="1" spc="-5" dirty="0">
                <a:latin typeface="Comic Sans MS"/>
                <a:cs typeface="Comic Sans MS"/>
              </a:rPr>
              <a:t>kogoś</a:t>
            </a:r>
            <a:r>
              <a:rPr sz="2000" b="1" spc="-7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odwiedzasz</a:t>
            </a:r>
            <a:r>
              <a:rPr sz="2000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spc="-5" dirty="0">
                <a:latin typeface="Comic Sans MS"/>
                <a:cs typeface="Comic Sans MS"/>
              </a:rPr>
              <a:t>Bądź zawsze taktowny </a:t>
            </a:r>
            <a:r>
              <a:rPr sz="2000" dirty="0">
                <a:latin typeface="Comic Sans MS"/>
                <a:cs typeface="Comic Sans MS"/>
              </a:rPr>
              <a:t>– </a:t>
            </a:r>
            <a:r>
              <a:rPr sz="2000" b="1" dirty="0">
                <a:latin typeface="Comic Sans MS"/>
                <a:cs typeface="Comic Sans MS"/>
              </a:rPr>
              <a:t>gdy </a:t>
            </a:r>
            <a:r>
              <a:rPr sz="2000" b="1" spc="-5" dirty="0">
                <a:latin typeface="Comic Sans MS"/>
                <a:cs typeface="Comic Sans MS"/>
              </a:rPr>
              <a:t>rozmawiasz </a:t>
            </a:r>
            <a:r>
              <a:rPr sz="2000" b="1" dirty="0">
                <a:latin typeface="Comic Sans MS"/>
                <a:cs typeface="Comic Sans MS"/>
              </a:rPr>
              <a:t>z</a:t>
            </a:r>
            <a:r>
              <a:rPr sz="2000" b="1" spc="-7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innymi.</a:t>
            </a:r>
            <a:endParaRPr sz="20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lr>
                <a:srgbClr val="33669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000" b="1" spc="-5" dirty="0">
                <a:latin typeface="Comic Sans MS"/>
                <a:cs typeface="Comic Sans MS"/>
              </a:rPr>
              <a:t>Każdego traktuj tak, </a:t>
            </a:r>
            <a:r>
              <a:rPr sz="2000" b="1" dirty="0">
                <a:latin typeface="Comic Sans MS"/>
                <a:cs typeface="Comic Sans MS"/>
              </a:rPr>
              <a:t>jakbyś sam</a:t>
            </a:r>
            <a:r>
              <a:rPr sz="2000" b="1" spc="-114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chciał</a:t>
            </a:r>
            <a:endParaRPr sz="2000">
              <a:latin typeface="Comic Sans MS"/>
              <a:cs typeface="Comic Sans MS"/>
            </a:endParaRPr>
          </a:p>
          <a:p>
            <a:pPr marL="285115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omic Sans MS"/>
                <a:cs typeface="Comic Sans MS"/>
              </a:rPr>
              <a:t>być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traktowany.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5715000"/>
            <a:ext cx="7467600" cy="990600"/>
          </a:xfrm>
          <a:custGeom>
            <a:avLst/>
            <a:gdLst/>
            <a:ahLst/>
            <a:cxnLst/>
            <a:rect l="l" t="t" r="r" b="b"/>
            <a:pathLst>
              <a:path w="7467600" h="990600">
                <a:moveTo>
                  <a:pt x="0" y="990600"/>
                </a:moveTo>
                <a:lnTo>
                  <a:pt x="7467600" y="990600"/>
                </a:lnTo>
                <a:lnTo>
                  <a:pt x="7467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234" y="4725142"/>
            <a:ext cx="2699765" cy="2028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997" y="1189100"/>
            <a:ext cx="7821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Gdy </a:t>
            </a:r>
            <a:r>
              <a:rPr sz="4000" spc="-10" dirty="0"/>
              <a:t>rozmawiamy </a:t>
            </a:r>
            <a:r>
              <a:rPr sz="4000" spc="-5" dirty="0"/>
              <a:t>przez</a:t>
            </a:r>
            <a:r>
              <a:rPr sz="4000" spc="40" dirty="0"/>
              <a:t> </a:t>
            </a:r>
            <a:r>
              <a:rPr sz="4000" spc="-10" dirty="0"/>
              <a:t>telefon: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30200" y="1977669"/>
            <a:ext cx="8060055" cy="32448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10" dirty="0">
                <a:latin typeface="Comic Sans MS"/>
                <a:cs typeface="Comic Sans MS"/>
              </a:rPr>
              <a:t>Pamiętajmy </a:t>
            </a:r>
            <a:r>
              <a:rPr sz="2200" spc="-5" dirty="0">
                <a:latin typeface="Comic Sans MS"/>
                <a:cs typeface="Comic Sans MS"/>
              </a:rPr>
              <a:t>o </a:t>
            </a:r>
            <a:r>
              <a:rPr sz="2200" spc="-10" dirty="0">
                <a:latin typeface="Comic Sans MS"/>
                <a:cs typeface="Comic Sans MS"/>
              </a:rPr>
              <a:t>tym,</a:t>
            </a:r>
            <a:r>
              <a:rPr sz="2200" spc="9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że:</a:t>
            </a:r>
            <a:endParaRPr sz="22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530"/>
              </a:spcBef>
              <a:buClr>
                <a:srgbClr val="33669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-10" dirty="0">
                <a:latin typeface="Comic Sans MS"/>
                <a:cs typeface="Comic Sans MS"/>
              </a:rPr>
              <a:t>dzwoniąc </a:t>
            </a:r>
            <a:r>
              <a:rPr sz="2200" spc="-5" dirty="0">
                <a:latin typeface="Comic Sans MS"/>
                <a:cs typeface="Comic Sans MS"/>
              </a:rPr>
              <a:t>do </a:t>
            </a:r>
            <a:r>
              <a:rPr sz="2200" spc="-10" dirty="0">
                <a:latin typeface="Comic Sans MS"/>
                <a:cs typeface="Comic Sans MS"/>
              </a:rPr>
              <a:t>kogoś, należy </a:t>
            </a:r>
            <a:r>
              <a:rPr sz="2200" spc="-5" dirty="0">
                <a:latin typeface="Comic Sans MS"/>
                <a:cs typeface="Comic Sans MS"/>
              </a:rPr>
              <a:t>od </a:t>
            </a:r>
            <a:r>
              <a:rPr sz="2200" spc="-10" dirty="0">
                <a:latin typeface="Comic Sans MS"/>
                <a:cs typeface="Comic Sans MS"/>
              </a:rPr>
              <a:t>razu </a:t>
            </a:r>
            <a:r>
              <a:rPr sz="2200" spc="-5" dirty="0">
                <a:latin typeface="Comic Sans MS"/>
                <a:cs typeface="Comic Sans MS"/>
              </a:rPr>
              <a:t>się</a:t>
            </a:r>
            <a:r>
              <a:rPr sz="2200" spc="15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przedstawić,</a:t>
            </a:r>
            <a:endParaRPr sz="22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530"/>
              </a:spcBef>
              <a:buClr>
                <a:srgbClr val="336699"/>
              </a:buClr>
              <a:buSzPct val="95454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-5" dirty="0">
                <a:latin typeface="Comic Sans MS"/>
                <a:cs typeface="Comic Sans MS"/>
              </a:rPr>
              <a:t>nie </a:t>
            </a:r>
            <a:r>
              <a:rPr sz="2200" spc="-10" dirty="0">
                <a:latin typeface="Comic Sans MS"/>
                <a:cs typeface="Comic Sans MS"/>
              </a:rPr>
              <a:t>telefonujemy </a:t>
            </a:r>
            <a:r>
              <a:rPr sz="2200" spc="-5" dirty="0">
                <a:latin typeface="Comic Sans MS"/>
                <a:cs typeface="Comic Sans MS"/>
              </a:rPr>
              <a:t>ani </a:t>
            </a:r>
            <a:r>
              <a:rPr sz="2200" spc="-10" dirty="0">
                <a:latin typeface="Comic Sans MS"/>
                <a:cs typeface="Comic Sans MS"/>
              </a:rPr>
              <a:t>zbyt wczesnym rankiem, </a:t>
            </a:r>
            <a:r>
              <a:rPr sz="2200" spc="-5" dirty="0">
                <a:latin typeface="Comic Sans MS"/>
                <a:cs typeface="Comic Sans MS"/>
              </a:rPr>
              <a:t>ani</a:t>
            </a:r>
            <a:r>
              <a:rPr sz="2200" spc="14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po</a:t>
            </a:r>
            <a:endParaRPr sz="22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latin typeface="Comic Sans MS"/>
                <a:cs typeface="Comic Sans MS"/>
              </a:rPr>
              <a:t>dziesiątej</a:t>
            </a:r>
            <a:r>
              <a:rPr sz="2200" spc="1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wieczorem,</a:t>
            </a:r>
            <a:endParaRPr sz="22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525"/>
              </a:spcBef>
              <a:buClr>
                <a:srgbClr val="33669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-10" dirty="0">
                <a:latin typeface="Comic Sans MS"/>
                <a:cs typeface="Comic Sans MS"/>
              </a:rPr>
              <a:t>mówimy </a:t>
            </a:r>
            <a:r>
              <a:rPr sz="2200" spc="-5" dirty="0">
                <a:latin typeface="Comic Sans MS"/>
                <a:cs typeface="Comic Sans MS"/>
              </a:rPr>
              <a:t>głośno i </a:t>
            </a:r>
            <a:r>
              <a:rPr sz="2200" spc="-10" dirty="0">
                <a:latin typeface="Comic Sans MS"/>
                <a:cs typeface="Comic Sans MS"/>
              </a:rPr>
              <a:t>wyraźnie, nie krzycząc jednak </a:t>
            </a:r>
            <a:r>
              <a:rPr sz="2200" spc="-5" dirty="0">
                <a:latin typeface="Comic Sans MS"/>
                <a:cs typeface="Comic Sans MS"/>
              </a:rPr>
              <a:t>do</a:t>
            </a:r>
            <a:r>
              <a:rPr sz="2200" spc="21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słuchawki,</a:t>
            </a:r>
            <a:endParaRPr sz="22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530"/>
              </a:spcBef>
              <a:buClr>
                <a:srgbClr val="336699"/>
              </a:buClr>
              <a:buSzPct val="95454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-10" dirty="0">
                <a:latin typeface="Comic Sans MS"/>
                <a:cs typeface="Comic Sans MS"/>
              </a:rPr>
              <a:t>rozmowę </a:t>
            </a:r>
            <a:r>
              <a:rPr sz="2200" spc="-5" dirty="0">
                <a:latin typeface="Comic Sans MS"/>
                <a:cs typeface="Comic Sans MS"/>
              </a:rPr>
              <a:t>powinna zakończyć osoba</a:t>
            </a:r>
            <a:r>
              <a:rPr sz="2200" spc="10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dzwoniąca,</a:t>
            </a:r>
            <a:endParaRPr sz="22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530"/>
              </a:spcBef>
              <a:buClr>
                <a:srgbClr val="336699"/>
              </a:buClr>
              <a:buSzPct val="93181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-10" dirty="0">
                <a:latin typeface="Comic Sans MS"/>
                <a:cs typeface="Comic Sans MS"/>
              </a:rPr>
              <a:t>rozmowa </a:t>
            </a:r>
            <a:r>
              <a:rPr sz="2200" spc="-5" dirty="0">
                <a:latin typeface="Comic Sans MS"/>
                <a:cs typeface="Comic Sans MS"/>
              </a:rPr>
              <a:t>prowadzona z gościem w</a:t>
            </a:r>
            <a:r>
              <a:rPr sz="2200" spc="13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mieszkaniu</a:t>
            </a:r>
            <a:endParaRPr sz="22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Comic Sans MS"/>
                <a:cs typeface="Comic Sans MS"/>
              </a:rPr>
              <a:t>lub </a:t>
            </a:r>
            <a:r>
              <a:rPr sz="2200" spc="-10" dirty="0">
                <a:latin typeface="Comic Sans MS"/>
                <a:cs typeface="Comic Sans MS"/>
              </a:rPr>
              <a:t>gabinecie </a:t>
            </a:r>
            <a:r>
              <a:rPr sz="2200" spc="-5" dirty="0">
                <a:latin typeface="Comic Sans MS"/>
                <a:cs typeface="Comic Sans MS"/>
              </a:rPr>
              <a:t>ma </a:t>
            </a:r>
            <a:r>
              <a:rPr sz="2200" spc="-10" dirty="0">
                <a:latin typeface="Comic Sans MS"/>
                <a:cs typeface="Comic Sans MS"/>
              </a:rPr>
              <a:t>pierwszeństwo </a:t>
            </a:r>
            <a:r>
              <a:rPr sz="2200" spc="-5" dirty="0">
                <a:latin typeface="Comic Sans MS"/>
                <a:cs typeface="Comic Sans MS"/>
              </a:rPr>
              <a:t>przed</a:t>
            </a:r>
            <a:r>
              <a:rPr sz="2200" spc="7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telefonem.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075182"/>
            <a:ext cx="814324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297180" indent="-273050">
              <a:lnSpc>
                <a:spcPct val="120000"/>
              </a:lnSpc>
              <a:spcBef>
                <a:spcPts val="100"/>
              </a:spcBef>
              <a:buClr>
                <a:srgbClr val="336699"/>
              </a:buClr>
              <a:buSzPct val="94444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1800" dirty="0">
                <a:latin typeface="Comic Sans MS"/>
                <a:cs typeface="Comic Sans MS"/>
              </a:rPr>
              <a:t>Wyłączamy </a:t>
            </a:r>
            <a:r>
              <a:rPr sz="1800" spc="-5" dirty="0">
                <a:latin typeface="Comic Sans MS"/>
                <a:cs typeface="Comic Sans MS"/>
              </a:rPr>
              <a:t>telefon </a:t>
            </a:r>
            <a:r>
              <a:rPr sz="1800" dirty="0">
                <a:latin typeface="Comic Sans MS"/>
                <a:cs typeface="Comic Sans MS"/>
              </a:rPr>
              <a:t>w miejscach, gdzie </a:t>
            </a:r>
            <a:r>
              <a:rPr sz="1800" spc="-5" dirty="0">
                <a:latin typeface="Comic Sans MS"/>
                <a:cs typeface="Comic Sans MS"/>
              </a:rPr>
              <a:t>nie wolno </a:t>
            </a:r>
            <a:r>
              <a:rPr sz="1800" dirty="0">
                <a:latin typeface="Comic Sans MS"/>
                <a:cs typeface="Comic Sans MS"/>
              </a:rPr>
              <a:t>z </a:t>
            </a:r>
            <a:r>
              <a:rPr sz="1800" spc="-5" dirty="0">
                <a:latin typeface="Comic Sans MS"/>
                <a:cs typeface="Comic Sans MS"/>
              </a:rPr>
              <a:t>niego korzystać </a:t>
            </a:r>
            <a:r>
              <a:rPr sz="1800" dirty="0">
                <a:latin typeface="Comic Sans MS"/>
                <a:cs typeface="Comic Sans MS"/>
              </a:rPr>
              <a:t>(np.  </a:t>
            </a:r>
            <a:r>
              <a:rPr sz="1800" spc="-5" dirty="0">
                <a:latin typeface="Comic Sans MS"/>
                <a:cs typeface="Comic Sans MS"/>
              </a:rPr>
              <a:t>kościół, </a:t>
            </a:r>
            <a:r>
              <a:rPr sz="1800" dirty="0">
                <a:latin typeface="Comic Sans MS"/>
                <a:cs typeface="Comic Sans MS"/>
              </a:rPr>
              <a:t>teatr, </a:t>
            </a:r>
            <a:r>
              <a:rPr sz="1800" spc="-5" dirty="0">
                <a:latin typeface="Comic Sans MS"/>
                <a:cs typeface="Comic Sans MS"/>
              </a:rPr>
              <a:t>kino, </a:t>
            </a:r>
            <a:r>
              <a:rPr sz="1800" dirty="0">
                <a:latin typeface="Comic Sans MS"/>
                <a:cs typeface="Comic Sans MS"/>
              </a:rPr>
              <a:t>sala wykładowa, spotkanie </a:t>
            </a:r>
            <a:r>
              <a:rPr sz="1800" spc="-5" dirty="0">
                <a:latin typeface="Comic Sans MS"/>
                <a:cs typeface="Comic Sans MS"/>
              </a:rPr>
              <a:t>biznesowe </a:t>
            </a:r>
            <a:r>
              <a:rPr sz="1800" dirty="0">
                <a:latin typeface="Comic Sans MS"/>
                <a:cs typeface="Comic Sans MS"/>
              </a:rPr>
              <a:t>czy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służbowe),</a:t>
            </a:r>
            <a:endParaRPr sz="18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430"/>
              </a:spcBef>
              <a:buClr>
                <a:srgbClr val="336699"/>
              </a:buClr>
              <a:buSzPct val="94444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1800" dirty="0">
                <a:latin typeface="Comic Sans MS"/>
                <a:cs typeface="Comic Sans MS"/>
              </a:rPr>
              <a:t>przepraszamy </a:t>
            </a:r>
            <a:r>
              <a:rPr sz="1800" spc="-5" dirty="0">
                <a:latin typeface="Comic Sans MS"/>
                <a:cs typeface="Comic Sans MS"/>
              </a:rPr>
              <a:t>rozmówców, </a:t>
            </a:r>
            <a:r>
              <a:rPr sz="1800" dirty="0">
                <a:latin typeface="Comic Sans MS"/>
                <a:cs typeface="Comic Sans MS"/>
              </a:rPr>
              <a:t>gdy mimo </a:t>
            </a:r>
            <a:r>
              <a:rPr sz="1800" spc="-5" dirty="0">
                <a:latin typeface="Comic Sans MS"/>
                <a:cs typeface="Comic Sans MS"/>
              </a:rPr>
              <a:t>wszystko musimy </a:t>
            </a:r>
            <a:r>
              <a:rPr sz="1800" dirty="0">
                <a:latin typeface="Comic Sans MS"/>
                <a:cs typeface="Comic Sans MS"/>
              </a:rPr>
              <a:t>odebrać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rozmowę,</a:t>
            </a:r>
            <a:endParaRPr sz="1800">
              <a:latin typeface="Comic Sans MS"/>
              <a:cs typeface="Comic Sans MS"/>
            </a:endParaRPr>
          </a:p>
          <a:p>
            <a:pPr marL="285115" marR="865505" indent="-273050">
              <a:lnSpc>
                <a:spcPct val="120000"/>
              </a:lnSpc>
              <a:buClr>
                <a:srgbClr val="336699"/>
              </a:buClr>
              <a:buSzPct val="94444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1800" dirty="0">
                <a:latin typeface="Comic Sans MS"/>
                <a:cs typeface="Comic Sans MS"/>
              </a:rPr>
              <a:t>w </a:t>
            </a:r>
            <a:r>
              <a:rPr sz="1800" spc="-5" dirty="0">
                <a:latin typeface="Comic Sans MS"/>
                <a:cs typeface="Comic Sans MS"/>
              </a:rPr>
              <a:t>restauracji </a:t>
            </a:r>
            <a:r>
              <a:rPr sz="1800" dirty="0">
                <a:latin typeface="Comic Sans MS"/>
                <a:cs typeface="Comic Sans MS"/>
              </a:rPr>
              <a:t>czy w środkach </a:t>
            </a:r>
            <a:r>
              <a:rPr sz="1800" spc="-5" dirty="0">
                <a:latin typeface="Comic Sans MS"/>
                <a:cs typeface="Comic Sans MS"/>
              </a:rPr>
              <a:t>transportu przestawiamy telefon </a:t>
            </a:r>
            <a:r>
              <a:rPr sz="1800" dirty="0">
                <a:latin typeface="Comic Sans MS"/>
                <a:cs typeface="Comic Sans MS"/>
              </a:rPr>
              <a:t>na  alarm </a:t>
            </a:r>
            <a:r>
              <a:rPr sz="1800" spc="-5" dirty="0">
                <a:latin typeface="Comic Sans MS"/>
                <a:cs typeface="Comic Sans MS"/>
              </a:rPr>
              <a:t>wibracyjny, odsłuchujemy wiadomość </a:t>
            </a:r>
            <a:r>
              <a:rPr sz="1800" dirty="0">
                <a:latin typeface="Comic Sans MS"/>
                <a:cs typeface="Comic Sans MS"/>
              </a:rPr>
              <a:t>i w </a:t>
            </a:r>
            <a:r>
              <a:rPr sz="1800" spc="-5" dirty="0">
                <a:latin typeface="Comic Sans MS"/>
                <a:cs typeface="Comic Sans MS"/>
              </a:rPr>
              <a:t>razie </a:t>
            </a:r>
            <a:r>
              <a:rPr sz="1800" dirty="0">
                <a:latin typeface="Comic Sans MS"/>
                <a:cs typeface="Comic Sans MS"/>
              </a:rPr>
              <a:t>potrzeby  </a:t>
            </a:r>
            <a:r>
              <a:rPr sz="1800" spc="-5" dirty="0">
                <a:latin typeface="Comic Sans MS"/>
                <a:cs typeface="Comic Sans MS"/>
              </a:rPr>
              <a:t>odpowiadamy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SMS-em,</a:t>
            </a:r>
            <a:endParaRPr sz="1800">
              <a:latin typeface="Comic Sans MS"/>
              <a:cs typeface="Comic Sans MS"/>
            </a:endParaRPr>
          </a:p>
          <a:p>
            <a:pPr marL="285115" marR="205740" indent="-273050">
              <a:lnSpc>
                <a:spcPts val="2590"/>
              </a:lnSpc>
              <a:spcBef>
                <a:spcPts val="160"/>
              </a:spcBef>
              <a:buClr>
                <a:srgbClr val="336699"/>
              </a:buClr>
              <a:buSzPct val="94444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1800" spc="-5" dirty="0">
                <a:latin typeface="Comic Sans MS"/>
                <a:cs typeface="Comic Sans MS"/>
              </a:rPr>
              <a:t>SMS-em </a:t>
            </a:r>
            <a:r>
              <a:rPr sz="1800" dirty="0">
                <a:latin typeface="Comic Sans MS"/>
                <a:cs typeface="Comic Sans MS"/>
              </a:rPr>
              <a:t>możemy </a:t>
            </a:r>
            <a:r>
              <a:rPr sz="1800" spc="-5" dirty="0">
                <a:latin typeface="Comic Sans MS"/>
                <a:cs typeface="Comic Sans MS"/>
              </a:rPr>
              <a:t>umówić </a:t>
            </a:r>
            <a:r>
              <a:rPr sz="1800" dirty="0">
                <a:latin typeface="Comic Sans MS"/>
                <a:cs typeface="Comic Sans MS"/>
              </a:rPr>
              <a:t>się </a:t>
            </a:r>
            <a:r>
              <a:rPr sz="1800" spc="-5" dirty="0">
                <a:latin typeface="Comic Sans MS"/>
                <a:cs typeface="Comic Sans MS"/>
              </a:rPr>
              <a:t>na spotkanie, </a:t>
            </a:r>
            <a:r>
              <a:rPr sz="1800" dirty="0">
                <a:latin typeface="Comic Sans MS"/>
                <a:cs typeface="Comic Sans MS"/>
              </a:rPr>
              <a:t>ale </a:t>
            </a:r>
            <a:r>
              <a:rPr sz="1800" spc="-5" dirty="0">
                <a:latin typeface="Comic Sans MS"/>
                <a:cs typeface="Comic Sans MS"/>
              </a:rPr>
              <a:t>rezygnując </a:t>
            </a:r>
            <a:r>
              <a:rPr sz="1800" dirty="0">
                <a:latin typeface="Comic Sans MS"/>
                <a:cs typeface="Comic Sans MS"/>
              </a:rPr>
              <a:t>z </a:t>
            </a:r>
            <a:r>
              <a:rPr sz="1800" spc="-5" dirty="0">
                <a:latin typeface="Comic Sans MS"/>
                <a:cs typeface="Comic Sans MS"/>
              </a:rPr>
              <a:t>niego, lepiej  zadzwonić </a:t>
            </a:r>
            <a:r>
              <a:rPr sz="1800" dirty="0">
                <a:latin typeface="Comic Sans MS"/>
                <a:cs typeface="Comic Sans MS"/>
              </a:rPr>
              <a:t>- </a:t>
            </a:r>
            <a:r>
              <a:rPr sz="1800" spc="-5" dirty="0">
                <a:latin typeface="Comic Sans MS"/>
                <a:cs typeface="Comic Sans MS"/>
              </a:rPr>
              <a:t>SMS jest bardzo nieelegancką formą </a:t>
            </a:r>
            <a:r>
              <a:rPr sz="1800" dirty="0">
                <a:latin typeface="Comic Sans MS"/>
                <a:cs typeface="Comic Sans MS"/>
              </a:rPr>
              <a:t>odmawiania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spotkania,</a:t>
            </a:r>
            <a:endParaRPr sz="1800">
              <a:latin typeface="Comic Sans MS"/>
              <a:cs typeface="Comic Sans MS"/>
            </a:endParaRPr>
          </a:p>
          <a:p>
            <a:pPr marL="285115" marR="5080" indent="-273050">
              <a:lnSpc>
                <a:spcPts val="2590"/>
              </a:lnSpc>
              <a:spcBef>
                <a:spcPts val="10"/>
              </a:spcBef>
              <a:buClr>
                <a:srgbClr val="336699"/>
              </a:buClr>
              <a:buSzPct val="94444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1800" spc="-5" dirty="0">
                <a:latin typeface="Comic Sans MS"/>
                <a:cs typeface="Comic Sans MS"/>
              </a:rPr>
              <a:t>nie wysyłamy SMS-ów </a:t>
            </a:r>
            <a:r>
              <a:rPr sz="1800" dirty="0">
                <a:latin typeface="Comic Sans MS"/>
                <a:cs typeface="Comic Sans MS"/>
              </a:rPr>
              <a:t>z przeprosinami </a:t>
            </a:r>
            <a:r>
              <a:rPr sz="1800" spc="-5" dirty="0">
                <a:latin typeface="Comic Sans MS"/>
                <a:cs typeface="Comic Sans MS"/>
              </a:rPr>
              <a:t>(rozmowa telefoniczna to minimum,  lepiej byłoby </a:t>
            </a:r>
            <a:r>
              <a:rPr sz="1800" dirty="0">
                <a:latin typeface="Comic Sans MS"/>
                <a:cs typeface="Comic Sans MS"/>
              </a:rPr>
              <a:t>się spotkać w </a:t>
            </a:r>
            <a:r>
              <a:rPr sz="1800" spc="-5" dirty="0">
                <a:latin typeface="Comic Sans MS"/>
                <a:cs typeface="Comic Sans MS"/>
              </a:rPr>
              <a:t>tej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sprawie),</a:t>
            </a:r>
            <a:endParaRPr sz="18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275"/>
              </a:spcBef>
              <a:buClr>
                <a:srgbClr val="336699"/>
              </a:buClr>
              <a:buSzPct val="94444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1800" spc="-5" dirty="0">
                <a:latin typeface="Comic Sans MS"/>
                <a:cs typeface="Comic Sans MS"/>
              </a:rPr>
              <a:t>telefonem </a:t>
            </a:r>
            <a:r>
              <a:rPr sz="1800" dirty="0">
                <a:latin typeface="Comic Sans MS"/>
                <a:cs typeface="Comic Sans MS"/>
              </a:rPr>
              <a:t>komórkowym </a:t>
            </a:r>
            <a:r>
              <a:rPr sz="1800" spc="-5" dirty="0">
                <a:latin typeface="Comic Sans MS"/>
                <a:cs typeface="Comic Sans MS"/>
              </a:rPr>
              <a:t>posługujemy </a:t>
            </a:r>
            <a:r>
              <a:rPr sz="1800" dirty="0">
                <a:latin typeface="Comic Sans MS"/>
                <a:cs typeface="Comic Sans MS"/>
              </a:rPr>
              <a:t>się </a:t>
            </a:r>
            <a:r>
              <a:rPr sz="1800" spc="-5" dirty="0">
                <a:latin typeface="Comic Sans MS"/>
                <a:cs typeface="Comic Sans MS"/>
              </a:rPr>
              <a:t>zawsze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dyskretnie,</a:t>
            </a:r>
            <a:endParaRPr sz="1800">
              <a:latin typeface="Comic Sans MS"/>
              <a:cs typeface="Comic Sans MS"/>
            </a:endParaRPr>
          </a:p>
          <a:p>
            <a:pPr marL="285115" indent="-273050">
              <a:lnSpc>
                <a:spcPct val="100000"/>
              </a:lnSpc>
              <a:spcBef>
                <a:spcPts val="434"/>
              </a:spcBef>
              <a:buClr>
                <a:srgbClr val="336699"/>
              </a:buClr>
              <a:buSzPct val="94444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1800" spc="-5" dirty="0">
                <a:latin typeface="Comic Sans MS"/>
                <a:cs typeface="Comic Sans MS"/>
              </a:rPr>
              <a:t>nigdy nie przerywamy prowadzonej </a:t>
            </a:r>
            <a:r>
              <a:rPr sz="1800" dirty="0">
                <a:latin typeface="Comic Sans MS"/>
                <a:cs typeface="Comic Sans MS"/>
              </a:rPr>
              <a:t>z </a:t>
            </a:r>
            <a:r>
              <a:rPr sz="1800" spc="-5" dirty="0">
                <a:latin typeface="Comic Sans MS"/>
                <a:cs typeface="Comic Sans MS"/>
              </a:rPr>
              <a:t>kimś rozmowy na żywo </a:t>
            </a:r>
            <a:r>
              <a:rPr sz="1800" dirty="0">
                <a:latin typeface="Comic Sans MS"/>
                <a:cs typeface="Comic Sans MS"/>
              </a:rPr>
              <a:t>po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to,</a:t>
            </a:r>
            <a:endParaRPr sz="1800">
              <a:latin typeface="Comic Sans MS"/>
              <a:cs typeface="Comic Sans MS"/>
            </a:endParaRPr>
          </a:p>
          <a:p>
            <a:pPr marL="28511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Comic Sans MS"/>
                <a:cs typeface="Comic Sans MS"/>
              </a:rPr>
              <a:t>aby odebrać </a:t>
            </a:r>
            <a:r>
              <a:rPr sz="1800" spc="-5" dirty="0">
                <a:latin typeface="Comic Sans MS"/>
                <a:cs typeface="Comic Sans MS"/>
              </a:rPr>
              <a:t>rozmowę telefoniczną </a:t>
            </a:r>
            <a:r>
              <a:rPr sz="1800" dirty="0">
                <a:latin typeface="Comic Sans MS"/>
                <a:cs typeface="Comic Sans MS"/>
              </a:rPr>
              <a:t>lub </a:t>
            </a:r>
            <a:r>
              <a:rPr sz="1800" spc="-5" dirty="0">
                <a:latin typeface="Comic Sans MS"/>
                <a:cs typeface="Comic Sans MS"/>
              </a:rPr>
              <a:t>wysłać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SMS-a.</a:t>
            </a:r>
            <a:endParaRPr sz="1800">
              <a:latin typeface="Comic Sans MS"/>
              <a:cs typeface="Comic Sans MS"/>
            </a:endParaRPr>
          </a:p>
          <a:p>
            <a:pPr marL="285115" marR="965835" indent="-273050">
              <a:lnSpc>
                <a:spcPct val="120000"/>
              </a:lnSpc>
              <a:buClr>
                <a:srgbClr val="336699"/>
              </a:buClr>
              <a:buSzPct val="94444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1800" spc="-5" dirty="0">
                <a:latin typeface="Comic Sans MS"/>
                <a:cs typeface="Comic Sans MS"/>
              </a:rPr>
              <a:t>nigdy nie </a:t>
            </a:r>
            <a:r>
              <a:rPr sz="1800" dirty="0">
                <a:latin typeface="Comic Sans MS"/>
                <a:cs typeface="Comic Sans MS"/>
              </a:rPr>
              <a:t>chwalimy się swoim </a:t>
            </a:r>
            <a:r>
              <a:rPr sz="1800" spc="-5" dirty="0">
                <a:latin typeface="Comic Sans MS"/>
                <a:cs typeface="Comic Sans MS"/>
              </a:rPr>
              <a:t>telefonem </a:t>
            </a:r>
            <a:r>
              <a:rPr sz="1800" dirty="0">
                <a:latin typeface="Comic Sans MS"/>
                <a:cs typeface="Comic Sans MS"/>
              </a:rPr>
              <a:t>komórkowym, </a:t>
            </a:r>
            <a:r>
              <a:rPr sz="1800" spc="-5" dirty="0">
                <a:latin typeface="Comic Sans MS"/>
                <a:cs typeface="Comic Sans MS"/>
              </a:rPr>
              <a:t>jego marką  </a:t>
            </a:r>
            <a:r>
              <a:rPr sz="1800" dirty="0">
                <a:latin typeface="Comic Sans MS"/>
                <a:cs typeface="Comic Sans MS"/>
              </a:rPr>
              <a:t>i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funkcjami.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0076" y="4292600"/>
            <a:ext cx="2565400" cy="2181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576" y="901700"/>
            <a:ext cx="11347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Kino</a:t>
            </a:r>
            <a:endParaRPr sz="4500"/>
          </a:p>
        </p:txBody>
      </p:sp>
      <p:sp>
        <p:nvSpPr>
          <p:cNvPr id="4" name="object 4"/>
          <p:cNvSpPr txBox="1"/>
          <p:nvPr/>
        </p:nvSpPr>
        <p:spPr>
          <a:xfrm>
            <a:off x="329590" y="1689632"/>
            <a:ext cx="8096884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7070">
              <a:lnSpc>
                <a:spcPct val="120000"/>
              </a:lnSpc>
              <a:spcBef>
                <a:spcPts val="100"/>
              </a:spcBef>
            </a:pPr>
            <a:r>
              <a:rPr sz="2200" spc="-5" dirty="0">
                <a:latin typeface="Comic Sans MS"/>
                <a:cs typeface="Comic Sans MS"/>
              </a:rPr>
              <a:t>W </a:t>
            </a:r>
            <a:r>
              <a:rPr sz="2200" spc="-10" dirty="0">
                <a:latin typeface="Comic Sans MS"/>
                <a:cs typeface="Comic Sans MS"/>
              </a:rPr>
              <a:t>kinie </a:t>
            </a:r>
            <a:r>
              <a:rPr sz="2200" spc="-5" dirty="0">
                <a:latin typeface="Comic Sans MS"/>
                <a:cs typeface="Comic Sans MS"/>
              </a:rPr>
              <a:t>panuje </a:t>
            </a:r>
            <a:r>
              <a:rPr sz="2200" spc="-10" dirty="0">
                <a:latin typeface="Comic Sans MS"/>
                <a:cs typeface="Comic Sans MS"/>
              </a:rPr>
              <a:t>większa swoboda </a:t>
            </a:r>
            <a:r>
              <a:rPr sz="2200" spc="-5" dirty="0">
                <a:latin typeface="Comic Sans MS"/>
                <a:cs typeface="Comic Sans MS"/>
              </a:rPr>
              <a:t>obyczajów i strojów, </a:t>
            </a:r>
            <a:r>
              <a:rPr sz="2200" spc="-10" dirty="0">
                <a:latin typeface="Comic Sans MS"/>
                <a:cs typeface="Comic Sans MS"/>
              </a:rPr>
              <a:t>niż  </a:t>
            </a:r>
            <a:r>
              <a:rPr sz="2200" spc="-5" dirty="0">
                <a:latin typeface="Comic Sans MS"/>
                <a:cs typeface="Comic Sans MS"/>
              </a:rPr>
              <a:t>w </a:t>
            </a:r>
            <a:r>
              <a:rPr sz="2200" spc="-10" dirty="0">
                <a:latin typeface="Comic Sans MS"/>
                <a:cs typeface="Comic Sans MS"/>
              </a:rPr>
              <a:t>teatrze. </a:t>
            </a:r>
            <a:r>
              <a:rPr sz="2200" spc="-5" dirty="0">
                <a:latin typeface="Comic Sans MS"/>
                <a:cs typeface="Comic Sans MS"/>
              </a:rPr>
              <a:t>Nie </a:t>
            </a:r>
            <a:r>
              <a:rPr sz="2200" spc="-10" dirty="0">
                <a:latin typeface="Comic Sans MS"/>
                <a:cs typeface="Comic Sans MS"/>
              </a:rPr>
              <a:t>znaczy </a:t>
            </a:r>
            <a:r>
              <a:rPr sz="2200" spc="-5" dirty="0">
                <a:latin typeface="Comic Sans MS"/>
                <a:cs typeface="Comic Sans MS"/>
              </a:rPr>
              <a:t>to, że </a:t>
            </a:r>
            <a:r>
              <a:rPr sz="2200" spc="-10" dirty="0">
                <a:latin typeface="Comic Sans MS"/>
                <a:cs typeface="Comic Sans MS"/>
              </a:rPr>
              <a:t>można </a:t>
            </a:r>
            <a:r>
              <a:rPr sz="2200" spc="-5" dirty="0">
                <a:latin typeface="Comic Sans MS"/>
                <a:cs typeface="Comic Sans MS"/>
              </a:rPr>
              <a:t>pominąć</a:t>
            </a:r>
            <a:r>
              <a:rPr sz="2200" spc="12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wszelkie</a:t>
            </a:r>
            <a:endParaRPr sz="2200">
              <a:latin typeface="Comic Sans MS"/>
              <a:cs typeface="Comic Sans MS"/>
            </a:endParaRPr>
          </a:p>
          <a:p>
            <a:pPr marL="12700" marR="423545">
              <a:lnSpc>
                <a:spcPct val="120000"/>
              </a:lnSpc>
            </a:pPr>
            <a:r>
              <a:rPr sz="2200" spc="-10" dirty="0">
                <a:latin typeface="Comic Sans MS"/>
                <a:cs typeface="Comic Sans MS"/>
              </a:rPr>
              <a:t>cywilizacyjne zdobycze ludzkości. Gdy </a:t>
            </a:r>
            <a:r>
              <a:rPr sz="2200" spc="-5" dirty="0">
                <a:latin typeface="Comic Sans MS"/>
                <a:cs typeface="Comic Sans MS"/>
              </a:rPr>
              <a:t>się </a:t>
            </a:r>
            <a:r>
              <a:rPr sz="2200" spc="-10" dirty="0">
                <a:latin typeface="Comic Sans MS"/>
                <a:cs typeface="Comic Sans MS"/>
              </a:rPr>
              <a:t>jednak </a:t>
            </a:r>
            <a:r>
              <a:rPr sz="2200" spc="-5" dirty="0">
                <a:latin typeface="Comic Sans MS"/>
                <a:cs typeface="Comic Sans MS"/>
              </a:rPr>
              <a:t>patrzy </a:t>
            </a:r>
            <a:r>
              <a:rPr sz="2200" spc="-10" dirty="0">
                <a:latin typeface="Comic Sans MS"/>
                <a:cs typeface="Comic Sans MS"/>
              </a:rPr>
              <a:t>na  miejsca </a:t>
            </a:r>
            <a:r>
              <a:rPr sz="2200" spc="-5" dirty="0">
                <a:latin typeface="Comic Sans MS"/>
                <a:cs typeface="Comic Sans MS"/>
              </a:rPr>
              <a:t>pozostawione przez </a:t>
            </a:r>
            <a:r>
              <a:rPr sz="2200" spc="-10" dirty="0">
                <a:latin typeface="Comic Sans MS"/>
                <a:cs typeface="Comic Sans MS"/>
              </a:rPr>
              <a:t>niektórych kinomanów</a:t>
            </a:r>
            <a:r>
              <a:rPr sz="2200" spc="18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po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latin typeface="Comic Sans MS"/>
                <a:cs typeface="Comic Sans MS"/>
              </a:rPr>
              <a:t>zakończeniu </a:t>
            </a:r>
            <a:r>
              <a:rPr sz="2200" spc="-5" dirty="0">
                <a:latin typeface="Comic Sans MS"/>
                <a:cs typeface="Comic Sans MS"/>
              </a:rPr>
              <a:t>seansu to </a:t>
            </a:r>
            <a:r>
              <a:rPr sz="2200" spc="-10" dirty="0">
                <a:latin typeface="Comic Sans MS"/>
                <a:cs typeface="Comic Sans MS"/>
              </a:rPr>
              <a:t>widać niestety, </a:t>
            </a:r>
            <a:r>
              <a:rPr sz="2200" spc="-5" dirty="0">
                <a:latin typeface="Comic Sans MS"/>
                <a:cs typeface="Comic Sans MS"/>
              </a:rPr>
              <a:t>że </a:t>
            </a:r>
            <a:r>
              <a:rPr sz="2200" spc="-10" dirty="0">
                <a:latin typeface="Comic Sans MS"/>
                <a:cs typeface="Comic Sans MS"/>
              </a:rPr>
              <a:t>nie każdy zna</a:t>
            </a:r>
            <a:r>
              <a:rPr sz="2200" spc="23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zasady</a:t>
            </a:r>
            <a:endParaRPr sz="2200">
              <a:latin typeface="Comic Sans MS"/>
              <a:cs typeface="Comic Sans MS"/>
            </a:endParaRPr>
          </a:p>
          <a:p>
            <a:pPr marL="12700" marR="653415">
              <a:lnSpc>
                <a:spcPct val="120000"/>
              </a:lnSpc>
            </a:pPr>
            <a:r>
              <a:rPr sz="2200" spc="-5" dirty="0">
                <a:latin typeface="Comic Sans MS"/>
                <a:cs typeface="Comic Sans MS"/>
              </a:rPr>
              <a:t>savoir – vivre </a:t>
            </a:r>
            <a:r>
              <a:rPr sz="2200" spc="2875" dirty="0">
                <a:latin typeface="Wingdings"/>
                <a:cs typeface="Wingdings"/>
              </a:rPr>
              <a:t>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Podłoga </a:t>
            </a:r>
            <a:r>
              <a:rPr sz="2200" spc="-5" dirty="0">
                <a:latin typeface="Comic Sans MS"/>
                <a:cs typeface="Comic Sans MS"/>
              </a:rPr>
              <a:t>usłana popcornem i </a:t>
            </a:r>
            <a:r>
              <a:rPr sz="2200" spc="-20" dirty="0">
                <a:latin typeface="Comic Sans MS"/>
                <a:cs typeface="Comic Sans MS"/>
              </a:rPr>
              <a:t>papierkami  </a:t>
            </a:r>
            <a:r>
              <a:rPr sz="2200" spc="-5" dirty="0">
                <a:latin typeface="Comic Sans MS"/>
                <a:cs typeface="Comic Sans MS"/>
              </a:rPr>
              <a:t>po </a:t>
            </a:r>
            <a:r>
              <a:rPr sz="2200" spc="-10" dirty="0">
                <a:latin typeface="Comic Sans MS"/>
                <a:cs typeface="Comic Sans MS"/>
              </a:rPr>
              <a:t>batonach, </a:t>
            </a:r>
            <a:r>
              <a:rPr sz="2200" spc="-5" dirty="0">
                <a:latin typeface="Comic Sans MS"/>
                <a:cs typeface="Comic Sans MS"/>
              </a:rPr>
              <a:t>a oparcia </a:t>
            </a:r>
            <a:r>
              <a:rPr sz="2200" spc="-10" dirty="0">
                <a:latin typeface="Comic Sans MS"/>
                <a:cs typeface="Comic Sans MS"/>
              </a:rPr>
              <a:t>foteli usmarowane zabłoconymi  butami. </a:t>
            </a:r>
            <a:r>
              <a:rPr sz="2200" spc="-5" dirty="0">
                <a:latin typeface="Comic Sans MS"/>
                <a:cs typeface="Comic Sans MS"/>
              </a:rPr>
              <a:t>Nie </a:t>
            </a:r>
            <a:r>
              <a:rPr sz="2200" spc="-10" dirty="0">
                <a:latin typeface="Comic Sans MS"/>
                <a:cs typeface="Comic Sans MS"/>
              </a:rPr>
              <a:t>wszyscy </a:t>
            </a:r>
            <a:r>
              <a:rPr sz="2200" spc="-5" dirty="0">
                <a:latin typeface="Comic Sans MS"/>
                <a:cs typeface="Comic Sans MS"/>
              </a:rPr>
              <a:t>są </a:t>
            </a:r>
            <a:r>
              <a:rPr sz="2200" spc="-10" dirty="0">
                <a:latin typeface="Comic Sans MS"/>
                <a:cs typeface="Comic Sans MS"/>
              </a:rPr>
              <a:t>dobrze </a:t>
            </a:r>
            <a:r>
              <a:rPr sz="2200" spc="-5" dirty="0">
                <a:latin typeface="Comic Sans MS"/>
                <a:cs typeface="Comic Sans MS"/>
              </a:rPr>
              <a:t>wychowani</a:t>
            </a:r>
            <a:r>
              <a:rPr sz="2200" spc="145" dirty="0">
                <a:latin typeface="Comic Sans MS"/>
                <a:cs typeface="Comic Sans MS"/>
              </a:rPr>
              <a:t> </a:t>
            </a:r>
            <a:r>
              <a:rPr sz="2200" spc="2870" dirty="0">
                <a:latin typeface="Wingdings"/>
                <a:cs typeface="Wingdings"/>
              </a:rPr>
              <a:t></a:t>
            </a:r>
            <a:endParaRPr sz="22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1525</Words>
  <Application>Microsoft Office PowerPoint</Application>
  <PresentationFormat>Pokaz na ekranie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Office Theme</vt:lpstr>
      <vt:lpstr>Kultura na co dzień, czyli  savoir-vivre.</vt:lpstr>
      <vt:lpstr>Co to takiego savoir – vivre?</vt:lpstr>
      <vt:lpstr>Jak Cię widzą tak Cię piszą, a więc:</vt:lpstr>
      <vt:lpstr>Umiejętnie jeść to także sztuka</vt:lpstr>
      <vt:lpstr>Dobre maniery w gościnie</vt:lpstr>
      <vt:lpstr>Zawsze zachowuj się kulturalnie</vt:lpstr>
      <vt:lpstr>Gdy rozmawiamy przez telefon:</vt:lpstr>
      <vt:lpstr>Prezentacja programu PowerPoint</vt:lpstr>
      <vt:lpstr>Kino</vt:lpstr>
      <vt:lpstr>Czego nie wypada w kinie</vt:lpstr>
      <vt:lpstr>Kilka porad:</vt:lpstr>
      <vt:lpstr>Teatr - świątynia sztuki</vt:lpstr>
      <vt:lpstr>W teatrze nie wolno:</vt:lpstr>
      <vt:lpstr>Trzy przykazania teatralne:</vt:lpstr>
      <vt:lpstr>Kilka porad:</vt:lpstr>
      <vt:lpstr>Kto komu się kłania?</vt:lpstr>
      <vt:lpstr>Obowiązek przywitania się</vt:lpstr>
      <vt:lpstr>Chcemy być szanowani - szanujmy swoje  symbole!</vt:lpstr>
      <vt:lpstr>Ważne!!!</vt:lpstr>
      <vt:lpstr>Odruchy - moje prawdziwe JA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Savoir – vivre na co dzień.</dc:title>
  <dc:creator>YDP</dc:creator>
  <cp:lastModifiedBy>Computer</cp:lastModifiedBy>
  <cp:revision>1</cp:revision>
  <dcterms:created xsi:type="dcterms:W3CDTF">2020-05-27T20:42:09Z</dcterms:created>
  <dcterms:modified xsi:type="dcterms:W3CDTF">2020-05-27T20:44:46Z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2020-05-27T00:00:00Z</vt:filetime>
  </property>
</Properties>
</file>